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0" r:id="rId2"/>
    <p:sldId id="308" r:id="rId3"/>
    <p:sldId id="257" r:id="rId4"/>
    <p:sldId id="311" r:id="rId5"/>
    <p:sldId id="285" r:id="rId6"/>
    <p:sldId id="310" r:id="rId7"/>
    <p:sldId id="299" r:id="rId8"/>
    <p:sldId id="277" r:id="rId9"/>
    <p:sldId id="262" r:id="rId10"/>
    <p:sldId id="278" r:id="rId11"/>
    <p:sldId id="264" r:id="rId12"/>
    <p:sldId id="297" r:id="rId13"/>
    <p:sldId id="265" r:id="rId14"/>
    <p:sldId id="306" r:id="rId15"/>
    <p:sldId id="280" r:id="rId16"/>
    <p:sldId id="267" r:id="rId17"/>
    <p:sldId id="283" r:id="rId18"/>
    <p:sldId id="290" r:id="rId19"/>
    <p:sldId id="292" r:id="rId20"/>
    <p:sldId id="268" r:id="rId21"/>
    <p:sldId id="302" r:id="rId22"/>
    <p:sldId id="304" r:id="rId23"/>
    <p:sldId id="309" r:id="rId24"/>
    <p:sldId id="272" r:id="rId25"/>
    <p:sldId id="298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6535" autoAdjust="0"/>
  </p:normalViewPr>
  <p:slideViewPr>
    <p:cSldViewPr>
      <p:cViewPr varScale="1">
        <p:scale>
          <a:sx n="64" d="100"/>
          <a:sy n="64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NICEF_HFO_080816\UNICEF%20_HFO%202%20Field\2%20Telangana\1%20DM%20Dept%202017\heatwave%202018\Daily%20Report%20on%20Sunstroke%20deaths%20-%206.7.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Deaths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541</c:v>
                </c:pt>
                <c:pt idx="1">
                  <c:v>324</c:v>
                </c:pt>
                <c:pt idx="2">
                  <c:v>108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09200304"/>
        <c:axId val="209201872"/>
        <c:axId val="0"/>
      </c:bar3DChart>
      <c:catAx>
        <c:axId val="20920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1872"/>
        <c:crosses val="autoZero"/>
        <c:auto val="1"/>
        <c:lblAlgn val="ctr"/>
        <c:lblOffset val="100"/>
        <c:noMultiLvlLbl val="0"/>
      </c:catAx>
      <c:valAx>
        <c:axId val="209201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6623545494313212"/>
          <c:y val="0.95206674480384412"/>
          <c:w val="7.8850174978127741E-2"/>
          <c:h val="4.0173483664860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Deaths recorded</a:t>
            </a:r>
            <a:r>
              <a:rPr lang="en-US" baseline="0" dirty="0" smtClean="0"/>
              <a:t> in Districts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Final!$D$4:$D$22</c:f>
              <c:strCache>
                <c:ptCount val="19"/>
                <c:pt idx="0">
                  <c:v>Jagityal</c:v>
                </c:pt>
                <c:pt idx="1">
                  <c:v>Jangoan</c:v>
                </c:pt>
                <c:pt idx="2">
                  <c:v>Jogulamba</c:v>
                </c:pt>
                <c:pt idx="3">
                  <c:v>Kamareddy</c:v>
                </c:pt>
                <c:pt idx="4">
                  <c:v>Karimnagar</c:v>
                </c:pt>
                <c:pt idx="5">
                  <c:v>Khammam</c:v>
                </c:pt>
                <c:pt idx="6">
                  <c:v>Mahaboobnagar</c:v>
                </c:pt>
                <c:pt idx="7">
                  <c:v>Mancherial</c:v>
                </c:pt>
                <c:pt idx="8">
                  <c:v>Medchal</c:v>
                </c:pt>
                <c:pt idx="9">
                  <c:v>Nagarkurnool</c:v>
                </c:pt>
                <c:pt idx="10">
                  <c:v>Nalgonda</c:v>
                </c:pt>
                <c:pt idx="11">
                  <c:v>Nirmal</c:v>
                </c:pt>
                <c:pt idx="12">
                  <c:v>Peddapalli</c:v>
                </c:pt>
                <c:pt idx="13">
                  <c:v>Ranga Reddy</c:v>
                </c:pt>
                <c:pt idx="14">
                  <c:v>Sanga Reddy</c:v>
                </c:pt>
                <c:pt idx="15">
                  <c:v>Suryapet</c:v>
                </c:pt>
                <c:pt idx="16">
                  <c:v>Wanaparthy</c:v>
                </c:pt>
                <c:pt idx="17">
                  <c:v>Warangal Urban</c:v>
                </c:pt>
                <c:pt idx="18">
                  <c:v>Warangal Rural</c:v>
                </c:pt>
              </c:strCache>
            </c:strRef>
          </c:cat>
          <c:val>
            <c:numRef>
              <c:f>Final!$E$4:$E$22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9</c:v>
                </c:pt>
                <c:pt idx="4">
                  <c:v>24</c:v>
                </c:pt>
                <c:pt idx="5">
                  <c:v>20</c:v>
                </c:pt>
                <c:pt idx="6">
                  <c:v>2</c:v>
                </c:pt>
                <c:pt idx="7">
                  <c:v>18</c:v>
                </c:pt>
                <c:pt idx="8">
                  <c:v>4</c:v>
                </c:pt>
                <c:pt idx="9">
                  <c:v>2</c:v>
                </c:pt>
                <c:pt idx="10">
                  <c:v>10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4</c:v>
                </c:pt>
                <c:pt idx="15">
                  <c:v>1</c:v>
                </c:pt>
                <c:pt idx="16">
                  <c:v>3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096472"/>
        <c:axId val="130098432"/>
      </c:barChart>
      <c:catAx>
        <c:axId val="13009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Name of the Districts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98432"/>
        <c:crosses val="autoZero"/>
        <c:auto val="1"/>
        <c:lblAlgn val="ctr"/>
        <c:lblOffset val="100"/>
        <c:noMultiLvlLbl val="0"/>
      </c:catAx>
      <c:valAx>
        <c:axId val="13009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/>
                  <a:t>#</a:t>
                </a:r>
                <a:r>
                  <a:rPr lang="en-US" sz="1800" b="1" baseline="0" dirty="0" smtClean="0"/>
                  <a:t> of Deaths. 108</a:t>
                </a:r>
                <a:endParaRPr lang="en-US" sz="1800" b="1" dirty="0"/>
              </a:p>
            </c:rich>
          </c:tx>
          <c:layout>
            <c:manualLayout>
              <c:xMode val="edge"/>
              <c:yMode val="edge"/>
              <c:x val="9.7222222222222224E-2"/>
              <c:y val="0.126620124822054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96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64C96-3BEA-4459-9C07-1F036407E76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2DE79A3-D54B-498A-9DE8-A4E6DF478F3C}">
      <dgm:prSet phldrT="[Text]"/>
      <dgm:spPr/>
      <dgm:t>
        <a:bodyPr/>
        <a:lstStyle/>
        <a:p>
          <a:r>
            <a:rPr lang="en-IN" dirty="0" smtClean="0"/>
            <a:t>Hazard + Vulnerability</a:t>
          </a:r>
          <a:endParaRPr lang="en-IN" dirty="0"/>
        </a:p>
      </dgm:t>
    </dgm:pt>
    <dgm:pt modelId="{BAF373CB-AB8A-42FE-9063-C3E7DD2AB16C}" type="parTrans" cxnId="{A2D8EB57-9AD1-4355-BDB9-BD31C4231EBD}">
      <dgm:prSet/>
      <dgm:spPr/>
      <dgm:t>
        <a:bodyPr/>
        <a:lstStyle/>
        <a:p>
          <a:endParaRPr lang="en-IN"/>
        </a:p>
      </dgm:t>
    </dgm:pt>
    <dgm:pt modelId="{37471071-7B9B-42F2-BA8E-DE4B14D50DDB}" type="sibTrans" cxnId="{A2D8EB57-9AD1-4355-BDB9-BD31C4231EBD}">
      <dgm:prSet/>
      <dgm:spPr/>
      <dgm:t>
        <a:bodyPr/>
        <a:lstStyle/>
        <a:p>
          <a:endParaRPr lang="en-IN"/>
        </a:p>
      </dgm:t>
    </dgm:pt>
    <dgm:pt modelId="{12B1B3D4-1E39-4DD5-BAD8-78B0085C2DE5}">
      <dgm:prSet phldrT="[Text]"/>
      <dgm:spPr/>
      <dgm:t>
        <a:bodyPr/>
        <a:lstStyle/>
        <a:p>
          <a:r>
            <a:rPr lang="en-IN" dirty="0" err="1" smtClean="0"/>
            <a:t>Heatwave</a:t>
          </a:r>
          <a:r>
            <a:rPr lang="en-IN" dirty="0" smtClean="0"/>
            <a:t> + Deaths</a:t>
          </a:r>
          <a:endParaRPr lang="en-IN" dirty="0"/>
        </a:p>
      </dgm:t>
    </dgm:pt>
    <dgm:pt modelId="{57D7D729-B1C5-439C-888A-6AC98AD1F1C3}" type="parTrans" cxnId="{CC6ABBEA-F695-49AB-B255-9F22739680C7}">
      <dgm:prSet/>
      <dgm:spPr/>
      <dgm:t>
        <a:bodyPr/>
        <a:lstStyle/>
        <a:p>
          <a:endParaRPr lang="en-IN"/>
        </a:p>
      </dgm:t>
    </dgm:pt>
    <dgm:pt modelId="{FA757B51-DAE7-4EA7-9D81-6A428E469CAE}" type="sibTrans" cxnId="{CC6ABBEA-F695-49AB-B255-9F22739680C7}">
      <dgm:prSet/>
      <dgm:spPr/>
      <dgm:t>
        <a:bodyPr/>
        <a:lstStyle/>
        <a:p>
          <a:endParaRPr lang="en-IN"/>
        </a:p>
      </dgm:t>
    </dgm:pt>
    <dgm:pt modelId="{C89FFBD5-676E-49C9-94FD-7A55A4469775}">
      <dgm:prSet phldrT="[Text]"/>
      <dgm:spPr/>
      <dgm:t>
        <a:bodyPr/>
        <a:lstStyle/>
        <a:p>
          <a:r>
            <a:rPr lang="en-IN" dirty="0" smtClean="0"/>
            <a:t>Disaster</a:t>
          </a:r>
          <a:endParaRPr lang="en-IN" dirty="0"/>
        </a:p>
      </dgm:t>
    </dgm:pt>
    <dgm:pt modelId="{C693800C-D6EB-4310-8D00-6191A3B4C911}" type="parTrans" cxnId="{52CE27E5-D5AC-4B90-8875-4BA56588CD82}">
      <dgm:prSet/>
      <dgm:spPr/>
      <dgm:t>
        <a:bodyPr/>
        <a:lstStyle/>
        <a:p>
          <a:endParaRPr lang="en-IN"/>
        </a:p>
      </dgm:t>
    </dgm:pt>
    <dgm:pt modelId="{5F06995D-F454-43F6-8E47-FE24DBFA2641}" type="sibTrans" cxnId="{52CE27E5-D5AC-4B90-8875-4BA56588CD82}">
      <dgm:prSet/>
      <dgm:spPr/>
      <dgm:t>
        <a:bodyPr/>
        <a:lstStyle/>
        <a:p>
          <a:endParaRPr lang="en-IN"/>
        </a:p>
      </dgm:t>
    </dgm:pt>
    <dgm:pt modelId="{91279325-FA71-49A0-A6DE-670BBF213590}">
      <dgm:prSet/>
      <dgm:spPr/>
      <dgm:t>
        <a:bodyPr/>
        <a:lstStyle/>
        <a:p>
          <a:r>
            <a:rPr lang="en-IN" dirty="0" smtClean="0"/>
            <a:t>Role of Disaster Management</a:t>
          </a:r>
        </a:p>
      </dgm:t>
    </dgm:pt>
    <dgm:pt modelId="{C3D41BD0-6468-4811-83A3-EA743B703B4C}" type="parTrans" cxnId="{9878FE36-428D-4A7F-BD54-ED92A0A150D5}">
      <dgm:prSet/>
      <dgm:spPr/>
      <dgm:t>
        <a:bodyPr/>
        <a:lstStyle/>
        <a:p>
          <a:endParaRPr lang="en-IN"/>
        </a:p>
      </dgm:t>
    </dgm:pt>
    <dgm:pt modelId="{DA16252B-AF05-46AA-AD7B-DD732E2882C6}" type="sibTrans" cxnId="{9878FE36-428D-4A7F-BD54-ED92A0A150D5}">
      <dgm:prSet/>
      <dgm:spPr/>
      <dgm:t>
        <a:bodyPr/>
        <a:lstStyle/>
        <a:p>
          <a:endParaRPr lang="en-IN"/>
        </a:p>
      </dgm:t>
    </dgm:pt>
    <dgm:pt modelId="{96CCAC42-6377-45DE-851D-6FD379A45398}">
      <dgm:prSet/>
      <dgm:spPr/>
      <dgm:t>
        <a:bodyPr/>
        <a:lstStyle/>
        <a:p>
          <a:r>
            <a:rPr lang="en-IN" dirty="0" smtClean="0"/>
            <a:t>Thought Process on Risk Reduction</a:t>
          </a:r>
        </a:p>
      </dgm:t>
    </dgm:pt>
    <dgm:pt modelId="{176A0D5A-FD84-4A29-8AFA-4B28FD14F03C}" type="parTrans" cxnId="{2B3DCC35-414C-475B-B830-0EEC442A4CFF}">
      <dgm:prSet/>
      <dgm:spPr/>
      <dgm:t>
        <a:bodyPr/>
        <a:lstStyle/>
        <a:p>
          <a:endParaRPr lang="en-IN"/>
        </a:p>
      </dgm:t>
    </dgm:pt>
    <dgm:pt modelId="{164BD844-09B4-404D-87C0-3F21A8B4E19B}" type="sibTrans" cxnId="{2B3DCC35-414C-475B-B830-0EEC442A4CFF}">
      <dgm:prSet/>
      <dgm:spPr/>
      <dgm:t>
        <a:bodyPr/>
        <a:lstStyle/>
        <a:p>
          <a:endParaRPr lang="en-IN"/>
        </a:p>
      </dgm:t>
    </dgm:pt>
    <dgm:pt modelId="{122C846D-BAC8-4FA4-A2A6-8E24026268DF}">
      <dgm:prSet/>
      <dgm:spPr/>
      <dgm:t>
        <a:bodyPr/>
        <a:lstStyle/>
        <a:p>
          <a:r>
            <a:rPr lang="en-IN" smtClean="0"/>
            <a:t>Heatwave Action Plan</a:t>
          </a:r>
          <a:endParaRPr lang="en-IN" dirty="0"/>
        </a:p>
      </dgm:t>
    </dgm:pt>
    <dgm:pt modelId="{AEEF2089-07EA-4434-B43C-5B960EFBA35A}" type="parTrans" cxnId="{EAFD61C7-D104-4981-B337-D4FE9B3D6D90}">
      <dgm:prSet/>
      <dgm:spPr/>
      <dgm:t>
        <a:bodyPr/>
        <a:lstStyle/>
        <a:p>
          <a:endParaRPr lang="en-IN"/>
        </a:p>
      </dgm:t>
    </dgm:pt>
    <dgm:pt modelId="{975DB7A5-4DC3-472B-A718-4AEF50E80E92}" type="sibTrans" cxnId="{EAFD61C7-D104-4981-B337-D4FE9B3D6D90}">
      <dgm:prSet/>
      <dgm:spPr/>
      <dgm:t>
        <a:bodyPr/>
        <a:lstStyle/>
        <a:p>
          <a:endParaRPr lang="en-IN"/>
        </a:p>
      </dgm:t>
    </dgm:pt>
    <dgm:pt modelId="{E4770323-7B81-4ED5-BE05-83ECB63B2469}" type="pres">
      <dgm:prSet presAssocID="{6B264C96-3BEA-4459-9C07-1F036407E76F}" presName="compositeShape" presStyleCnt="0">
        <dgm:presLayoutVars>
          <dgm:dir/>
          <dgm:resizeHandles/>
        </dgm:presLayoutVars>
      </dgm:prSet>
      <dgm:spPr/>
    </dgm:pt>
    <dgm:pt modelId="{B848BE87-4359-4089-8F7B-5D85D1721336}" type="pres">
      <dgm:prSet presAssocID="{6B264C96-3BEA-4459-9C07-1F036407E76F}" presName="pyramid" presStyleLbl="node1" presStyleIdx="0" presStyleCnt="1" custLinFactNeighborY="625"/>
      <dgm:spPr/>
    </dgm:pt>
    <dgm:pt modelId="{72A3C8B5-4217-42C8-B090-33382C36ADD9}" type="pres">
      <dgm:prSet presAssocID="{6B264C96-3BEA-4459-9C07-1F036407E76F}" presName="theList" presStyleCnt="0"/>
      <dgm:spPr/>
    </dgm:pt>
    <dgm:pt modelId="{C0F59D67-A482-45A2-B455-C29C3050BAE8}" type="pres">
      <dgm:prSet presAssocID="{32DE79A3-D54B-498A-9DE8-A4E6DF478F3C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46407B2-99C5-4BC8-A444-E23825A51D04}" type="pres">
      <dgm:prSet presAssocID="{32DE79A3-D54B-498A-9DE8-A4E6DF478F3C}" presName="aSpace" presStyleCnt="0"/>
      <dgm:spPr/>
    </dgm:pt>
    <dgm:pt modelId="{18745DE1-17CF-4261-8161-FE76E6835A9A}" type="pres">
      <dgm:prSet presAssocID="{12B1B3D4-1E39-4DD5-BAD8-78B0085C2DE5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D12C657-7132-4018-9DE1-73ADA126A700}" type="pres">
      <dgm:prSet presAssocID="{12B1B3D4-1E39-4DD5-BAD8-78B0085C2DE5}" presName="aSpace" presStyleCnt="0"/>
      <dgm:spPr/>
    </dgm:pt>
    <dgm:pt modelId="{0B67A1ED-3518-4D85-A5C1-B1D77CCCD4FA}" type="pres">
      <dgm:prSet presAssocID="{C89FFBD5-676E-49C9-94FD-7A55A4469775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89CDB36-055C-41F8-AD5D-91744E6EDD60}" type="pres">
      <dgm:prSet presAssocID="{C89FFBD5-676E-49C9-94FD-7A55A4469775}" presName="aSpace" presStyleCnt="0"/>
      <dgm:spPr/>
    </dgm:pt>
    <dgm:pt modelId="{6DCBFD69-DCB0-4950-8057-F785C40DD346}" type="pres">
      <dgm:prSet presAssocID="{91279325-FA71-49A0-A6DE-670BBF213590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F9D9651-9BB9-4AF3-8FD7-35055A85237D}" type="pres">
      <dgm:prSet presAssocID="{91279325-FA71-49A0-A6DE-670BBF213590}" presName="aSpace" presStyleCnt="0"/>
      <dgm:spPr/>
    </dgm:pt>
    <dgm:pt modelId="{58D2A8D5-A689-4FDC-A074-06E3CAA70675}" type="pres">
      <dgm:prSet presAssocID="{96CCAC42-6377-45DE-851D-6FD379A45398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05DAA5D-C264-4B96-AAF5-4B3B312DE6E7}" type="pres">
      <dgm:prSet presAssocID="{96CCAC42-6377-45DE-851D-6FD379A45398}" presName="aSpace" presStyleCnt="0"/>
      <dgm:spPr/>
    </dgm:pt>
    <dgm:pt modelId="{C65DF405-A241-47B1-9C90-50A47A821FF5}" type="pres">
      <dgm:prSet presAssocID="{122C846D-BAC8-4FA4-A2A6-8E24026268DF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BC9495E-B229-43C1-9BED-A09F1F209F25}" type="pres">
      <dgm:prSet presAssocID="{122C846D-BAC8-4FA4-A2A6-8E24026268DF}" presName="aSpace" presStyleCnt="0"/>
      <dgm:spPr/>
    </dgm:pt>
  </dgm:ptLst>
  <dgm:cxnLst>
    <dgm:cxn modelId="{C1CE768D-C480-44B1-B1FA-33C33B8AAF79}" type="presOf" srcId="{122C846D-BAC8-4FA4-A2A6-8E24026268DF}" destId="{C65DF405-A241-47B1-9C90-50A47A821FF5}" srcOrd="0" destOrd="0" presId="urn:microsoft.com/office/officeart/2005/8/layout/pyramid2"/>
    <dgm:cxn modelId="{A2D8EB57-9AD1-4355-BDB9-BD31C4231EBD}" srcId="{6B264C96-3BEA-4459-9C07-1F036407E76F}" destId="{32DE79A3-D54B-498A-9DE8-A4E6DF478F3C}" srcOrd="0" destOrd="0" parTransId="{BAF373CB-AB8A-42FE-9063-C3E7DD2AB16C}" sibTransId="{37471071-7B9B-42F2-BA8E-DE4B14D50DDB}"/>
    <dgm:cxn modelId="{EAFD61C7-D104-4981-B337-D4FE9B3D6D90}" srcId="{6B264C96-3BEA-4459-9C07-1F036407E76F}" destId="{122C846D-BAC8-4FA4-A2A6-8E24026268DF}" srcOrd="5" destOrd="0" parTransId="{AEEF2089-07EA-4434-B43C-5B960EFBA35A}" sibTransId="{975DB7A5-4DC3-472B-A718-4AEF50E80E92}"/>
    <dgm:cxn modelId="{FAD44181-BF63-4C7E-B6B7-7C3D4F0F1758}" type="presOf" srcId="{C89FFBD5-676E-49C9-94FD-7A55A4469775}" destId="{0B67A1ED-3518-4D85-A5C1-B1D77CCCD4FA}" srcOrd="0" destOrd="0" presId="urn:microsoft.com/office/officeart/2005/8/layout/pyramid2"/>
    <dgm:cxn modelId="{702B4915-7592-43D8-A191-26E8568F7A38}" type="presOf" srcId="{32DE79A3-D54B-498A-9DE8-A4E6DF478F3C}" destId="{C0F59D67-A482-45A2-B455-C29C3050BAE8}" srcOrd="0" destOrd="0" presId="urn:microsoft.com/office/officeart/2005/8/layout/pyramid2"/>
    <dgm:cxn modelId="{9878FE36-428D-4A7F-BD54-ED92A0A150D5}" srcId="{6B264C96-3BEA-4459-9C07-1F036407E76F}" destId="{91279325-FA71-49A0-A6DE-670BBF213590}" srcOrd="3" destOrd="0" parTransId="{C3D41BD0-6468-4811-83A3-EA743B703B4C}" sibTransId="{DA16252B-AF05-46AA-AD7B-DD732E2882C6}"/>
    <dgm:cxn modelId="{2B9FD66C-B9B2-41A2-ADC3-2297343A917B}" type="presOf" srcId="{96CCAC42-6377-45DE-851D-6FD379A45398}" destId="{58D2A8D5-A689-4FDC-A074-06E3CAA70675}" srcOrd="0" destOrd="0" presId="urn:microsoft.com/office/officeart/2005/8/layout/pyramid2"/>
    <dgm:cxn modelId="{52CE27E5-D5AC-4B90-8875-4BA56588CD82}" srcId="{6B264C96-3BEA-4459-9C07-1F036407E76F}" destId="{C89FFBD5-676E-49C9-94FD-7A55A4469775}" srcOrd="2" destOrd="0" parTransId="{C693800C-D6EB-4310-8D00-6191A3B4C911}" sibTransId="{5F06995D-F454-43F6-8E47-FE24DBFA2641}"/>
    <dgm:cxn modelId="{2B3DCC35-414C-475B-B830-0EEC442A4CFF}" srcId="{6B264C96-3BEA-4459-9C07-1F036407E76F}" destId="{96CCAC42-6377-45DE-851D-6FD379A45398}" srcOrd="4" destOrd="0" parTransId="{176A0D5A-FD84-4A29-8AFA-4B28FD14F03C}" sibTransId="{164BD844-09B4-404D-87C0-3F21A8B4E19B}"/>
    <dgm:cxn modelId="{CC6ABBEA-F695-49AB-B255-9F22739680C7}" srcId="{6B264C96-3BEA-4459-9C07-1F036407E76F}" destId="{12B1B3D4-1E39-4DD5-BAD8-78B0085C2DE5}" srcOrd="1" destOrd="0" parTransId="{57D7D729-B1C5-439C-888A-6AC98AD1F1C3}" sibTransId="{FA757B51-DAE7-4EA7-9D81-6A428E469CAE}"/>
    <dgm:cxn modelId="{98FD0AD4-5B16-4172-B73C-7BC29BB9CC7C}" type="presOf" srcId="{6B264C96-3BEA-4459-9C07-1F036407E76F}" destId="{E4770323-7B81-4ED5-BE05-83ECB63B2469}" srcOrd="0" destOrd="0" presId="urn:microsoft.com/office/officeart/2005/8/layout/pyramid2"/>
    <dgm:cxn modelId="{46306EEB-3EEC-407C-9865-4C4F8258D998}" type="presOf" srcId="{12B1B3D4-1E39-4DD5-BAD8-78B0085C2DE5}" destId="{18745DE1-17CF-4261-8161-FE76E6835A9A}" srcOrd="0" destOrd="0" presId="urn:microsoft.com/office/officeart/2005/8/layout/pyramid2"/>
    <dgm:cxn modelId="{837C0930-2469-41D9-910A-8DBD0FD4780A}" type="presOf" srcId="{91279325-FA71-49A0-A6DE-670BBF213590}" destId="{6DCBFD69-DCB0-4950-8057-F785C40DD346}" srcOrd="0" destOrd="0" presId="urn:microsoft.com/office/officeart/2005/8/layout/pyramid2"/>
    <dgm:cxn modelId="{3A52B826-6350-4B53-B6DD-01BD084308A9}" type="presParOf" srcId="{E4770323-7B81-4ED5-BE05-83ECB63B2469}" destId="{B848BE87-4359-4089-8F7B-5D85D1721336}" srcOrd="0" destOrd="0" presId="urn:microsoft.com/office/officeart/2005/8/layout/pyramid2"/>
    <dgm:cxn modelId="{1C88128A-4145-4B42-AFE9-61D0ABB8C3D0}" type="presParOf" srcId="{E4770323-7B81-4ED5-BE05-83ECB63B2469}" destId="{72A3C8B5-4217-42C8-B090-33382C36ADD9}" srcOrd="1" destOrd="0" presId="urn:microsoft.com/office/officeart/2005/8/layout/pyramid2"/>
    <dgm:cxn modelId="{C79439C5-955D-4355-9561-5B70B3F189D6}" type="presParOf" srcId="{72A3C8B5-4217-42C8-B090-33382C36ADD9}" destId="{C0F59D67-A482-45A2-B455-C29C3050BAE8}" srcOrd="0" destOrd="0" presId="urn:microsoft.com/office/officeart/2005/8/layout/pyramid2"/>
    <dgm:cxn modelId="{845BB2E8-D7B2-478E-9BC7-EC3057C24F52}" type="presParOf" srcId="{72A3C8B5-4217-42C8-B090-33382C36ADD9}" destId="{A46407B2-99C5-4BC8-A444-E23825A51D04}" srcOrd="1" destOrd="0" presId="urn:microsoft.com/office/officeart/2005/8/layout/pyramid2"/>
    <dgm:cxn modelId="{9F81AB7B-C1C0-4BD3-B887-4C1F7B9B9160}" type="presParOf" srcId="{72A3C8B5-4217-42C8-B090-33382C36ADD9}" destId="{18745DE1-17CF-4261-8161-FE76E6835A9A}" srcOrd="2" destOrd="0" presId="urn:microsoft.com/office/officeart/2005/8/layout/pyramid2"/>
    <dgm:cxn modelId="{13AA628E-B916-4CA9-9B46-B865D4CDB47F}" type="presParOf" srcId="{72A3C8B5-4217-42C8-B090-33382C36ADD9}" destId="{1D12C657-7132-4018-9DE1-73ADA126A700}" srcOrd="3" destOrd="0" presId="urn:microsoft.com/office/officeart/2005/8/layout/pyramid2"/>
    <dgm:cxn modelId="{BA024A9C-9849-4061-A3E2-5E78C0494DAC}" type="presParOf" srcId="{72A3C8B5-4217-42C8-B090-33382C36ADD9}" destId="{0B67A1ED-3518-4D85-A5C1-B1D77CCCD4FA}" srcOrd="4" destOrd="0" presId="urn:microsoft.com/office/officeart/2005/8/layout/pyramid2"/>
    <dgm:cxn modelId="{83B4E4E9-4094-46AC-B209-BA78F3E16713}" type="presParOf" srcId="{72A3C8B5-4217-42C8-B090-33382C36ADD9}" destId="{589CDB36-055C-41F8-AD5D-91744E6EDD60}" srcOrd="5" destOrd="0" presId="urn:microsoft.com/office/officeart/2005/8/layout/pyramid2"/>
    <dgm:cxn modelId="{5451007C-D47A-435E-9C93-2C753A4DBB81}" type="presParOf" srcId="{72A3C8B5-4217-42C8-B090-33382C36ADD9}" destId="{6DCBFD69-DCB0-4950-8057-F785C40DD346}" srcOrd="6" destOrd="0" presId="urn:microsoft.com/office/officeart/2005/8/layout/pyramid2"/>
    <dgm:cxn modelId="{AE762377-E7E0-4CFF-AC58-92AE383B1506}" type="presParOf" srcId="{72A3C8B5-4217-42C8-B090-33382C36ADD9}" destId="{4F9D9651-9BB9-4AF3-8FD7-35055A85237D}" srcOrd="7" destOrd="0" presId="urn:microsoft.com/office/officeart/2005/8/layout/pyramid2"/>
    <dgm:cxn modelId="{07619B31-A174-460F-A07F-EF603E13CDE5}" type="presParOf" srcId="{72A3C8B5-4217-42C8-B090-33382C36ADD9}" destId="{58D2A8D5-A689-4FDC-A074-06E3CAA70675}" srcOrd="8" destOrd="0" presId="urn:microsoft.com/office/officeart/2005/8/layout/pyramid2"/>
    <dgm:cxn modelId="{8E252A06-3467-4E4F-8E19-41FC40ED2737}" type="presParOf" srcId="{72A3C8B5-4217-42C8-B090-33382C36ADD9}" destId="{B05DAA5D-C264-4B96-AAF5-4B3B312DE6E7}" srcOrd="9" destOrd="0" presId="urn:microsoft.com/office/officeart/2005/8/layout/pyramid2"/>
    <dgm:cxn modelId="{1D116D6B-1DCE-4274-B198-D0ECC783167D}" type="presParOf" srcId="{72A3C8B5-4217-42C8-B090-33382C36ADD9}" destId="{C65DF405-A241-47B1-9C90-50A47A821FF5}" srcOrd="10" destOrd="0" presId="urn:microsoft.com/office/officeart/2005/8/layout/pyramid2"/>
    <dgm:cxn modelId="{AC6225B6-3190-48D8-99C1-F64C90EE2D7A}" type="presParOf" srcId="{72A3C8B5-4217-42C8-B090-33382C36ADD9}" destId="{1BC9495E-B229-43C1-9BED-A09F1F209F25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EA459B-9C53-4C97-9D95-4C178E492E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1335977-EF0E-4C4C-9093-759C250E344D}">
      <dgm:prSet phldrT="[Text]"/>
      <dgm:spPr/>
      <dgm:t>
        <a:bodyPr/>
        <a:lstStyle/>
        <a:p>
          <a:r>
            <a:rPr lang="en-I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Phase	-   </a:t>
          </a:r>
          <a:r>
            <a:rPr lang="en-IN" dirty="0" smtClean="0">
              <a:solidFill>
                <a:schemeClr val="bg1"/>
              </a:solidFill>
            </a:rPr>
            <a:t>I    </a:t>
          </a:r>
          <a:endParaRPr lang="en-IN" dirty="0">
            <a:solidFill>
              <a:schemeClr val="bg1"/>
            </a:solidFill>
          </a:endParaRPr>
        </a:p>
      </dgm:t>
    </dgm:pt>
    <dgm:pt modelId="{9953028E-11C3-47AF-BC49-B38AE81B091A}" type="parTrans" cxnId="{EA1F9B7C-9F6B-4CAF-B038-C533B53AF13B}">
      <dgm:prSet/>
      <dgm:spPr/>
      <dgm:t>
        <a:bodyPr/>
        <a:lstStyle/>
        <a:p>
          <a:endParaRPr lang="en-IN"/>
        </a:p>
      </dgm:t>
    </dgm:pt>
    <dgm:pt modelId="{0283514E-060D-4730-B109-F1FEC1D96260}" type="sibTrans" cxnId="{EA1F9B7C-9F6B-4CAF-B038-C533B53AF13B}">
      <dgm:prSet/>
      <dgm:spPr/>
      <dgm:t>
        <a:bodyPr/>
        <a:lstStyle/>
        <a:p>
          <a:endParaRPr lang="en-IN"/>
        </a:p>
      </dgm:t>
    </dgm:pt>
    <dgm:pt modelId="{22B7D48B-B560-44C2-9556-5B985D61CFDB}">
      <dgm:prSet phldrT="[Text]"/>
      <dgm:spPr/>
      <dgm:t>
        <a:bodyPr/>
        <a:lstStyle/>
        <a:p>
          <a:r>
            <a:rPr lang="en-IN" b="1" dirty="0" smtClean="0">
              <a:solidFill>
                <a:srgbClr val="006600"/>
              </a:solidFill>
            </a:rPr>
            <a:t>Pre-Heat Season </a:t>
          </a:r>
          <a:endParaRPr lang="en-IN" b="1" dirty="0">
            <a:solidFill>
              <a:srgbClr val="006600"/>
            </a:solidFill>
          </a:endParaRPr>
        </a:p>
      </dgm:t>
    </dgm:pt>
    <dgm:pt modelId="{B59F50A9-736F-4247-B865-8F7F89352F6C}" type="parTrans" cxnId="{8AFBAC33-C24B-4B9E-841C-0E88F129A8D4}">
      <dgm:prSet/>
      <dgm:spPr/>
      <dgm:t>
        <a:bodyPr/>
        <a:lstStyle/>
        <a:p>
          <a:endParaRPr lang="en-IN"/>
        </a:p>
      </dgm:t>
    </dgm:pt>
    <dgm:pt modelId="{92CAD126-6AFF-465D-83F9-EC55E27B0657}" type="sibTrans" cxnId="{8AFBAC33-C24B-4B9E-841C-0E88F129A8D4}">
      <dgm:prSet/>
      <dgm:spPr/>
      <dgm:t>
        <a:bodyPr/>
        <a:lstStyle/>
        <a:p>
          <a:endParaRPr lang="en-IN"/>
        </a:p>
      </dgm:t>
    </dgm:pt>
    <dgm:pt modelId="{9D19FB71-D291-4ECC-A10A-9CA4D453F02E}">
      <dgm:prSet phldrT="[Text]"/>
      <dgm:spPr/>
      <dgm:t>
        <a:bodyPr/>
        <a:lstStyle/>
        <a:p>
          <a:r>
            <a:rPr lang="en-IN" b="1" dirty="0" smtClean="0">
              <a:solidFill>
                <a:srgbClr val="006600"/>
              </a:solidFill>
            </a:rPr>
            <a:t>January to March</a:t>
          </a:r>
          <a:endParaRPr lang="en-IN" b="1" dirty="0">
            <a:solidFill>
              <a:srgbClr val="006600"/>
            </a:solidFill>
          </a:endParaRPr>
        </a:p>
      </dgm:t>
    </dgm:pt>
    <dgm:pt modelId="{51FF88FD-4783-401F-B830-4275CED2CEA3}" type="parTrans" cxnId="{969A1FB2-983B-4663-9B7F-2B95FED496FA}">
      <dgm:prSet/>
      <dgm:spPr/>
      <dgm:t>
        <a:bodyPr/>
        <a:lstStyle/>
        <a:p>
          <a:endParaRPr lang="en-IN"/>
        </a:p>
      </dgm:t>
    </dgm:pt>
    <dgm:pt modelId="{46F9A8AB-4A02-408E-9690-C26B63C16F47}" type="sibTrans" cxnId="{969A1FB2-983B-4663-9B7F-2B95FED496FA}">
      <dgm:prSet/>
      <dgm:spPr/>
      <dgm:t>
        <a:bodyPr/>
        <a:lstStyle/>
        <a:p>
          <a:endParaRPr lang="en-IN"/>
        </a:p>
      </dgm:t>
    </dgm:pt>
    <dgm:pt modelId="{6ADEB8A8-41C8-4D89-98E1-96C9E0462FD3}">
      <dgm:prSet phldrT="[Text]"/>
      <dgm:spPr/>
      <dgm:t>
        <a:bodyPr/>
        <a:lstStyle/>
        <a:p>
          <a:r>
            <a:rPr lang="en-I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Phase	-   II   </a:t>
          </a:r>
          <a:endParaRPr lang="en-IN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B97772-EF1B-433A-AA89-73820DE8EA01}" type="parTrans" cxnId="{292D0614-07C1-48C4-B772-E6792544B6B1}">
      <dgm:prSet/>
      <dgm:spPr/>
      <dgm:t>
        <a:bodyPr/>
        <a:lstStyle/>
        <a:p>
          <a:endParaRPr lang="en-IN"/>
        </a:p>
      </dgm:t>
    </dgm:pt>
    <dgm:pt modelId="{3B6C6965-6CC5-47B7-A028-2545F2516CA7}" type="sibTrans" cxnId="{292D0614-07C1-48C4-B772-E6792544B6B1}">
      <dgm:prSet/>
      <dgm:spPr/>
      <dgm:t>
        <a:bodyPr/>
        <a:lstStyle/>
        <a:p>
          <a:endParaRPr lang="en-IN"/>
        </a:p>
      </dgm:t>
    </dgm:pt>
    <dgm:pt modelId="{6A012D07-DD2D-4579-AA38-667B533B57BC}">
      <dgm:prSet phldrT="[Text]"/>
      <dgm:spPr/>
      <dgm:t>
        <a:bodyPr/>
        <a:lstStyle/>
        <a:p>
          <a:r>
            <a:rPr lang="en-IN" b="1" dirty="0" smtClean="0">
              <a:solidFill>
                <a:srgbClr val="006600"/>
              </a:solidFill>
            </a:rPr>
            <a:t>During the Heat Season</a:t>
          </a:r>
          <a:endParaRPr lang="en-IN" b="1" dirty="0">
            <a:solidFill>
              <a:srgbClr val="006600"/>
            </a:solidFill>
          </a:endParaRPr>
        </a:p>
      </dgm:t>
    </dgm:pt>
    <dgm:pt modelId="{9CE15448-5107-40DF-BEE0-44EFDABD09B5}" type="parTrans" cxnId="{4FD2A1C8-87E1-411D-B502-3589BB2BA833}">
      <dgm:prSet/>
      <dgm:spPr/>
      <dgm:t>
        <a:bodyPr/>
        <a:lstStyle/>
        <a:p>
          <a:endParaRPr lang="en-IN"/>
        </a:p>
      </dgm:t>
    </dgm:pt>
    <dgm:pt modelId="{8B0EAB59-F0E1-469C-AC69-EE89375B0869}" type="sibTrans" cxnId="{4FD2A1C8-87E1-411D-B502-3589BB2BA833}">
      <dgm:prSet/>
      <dgm:spPr/>
      <dgm:t>
        <a:bodyPr/>
        <a:lstStyle/>
        <a:p>
          <a:endParaRPr lang="en-IN"/>
        </a:p>
      </dgm:t>
    </dgm:pt>
    <dgm:pt modelId="{7BB8D0C8-804B-4441-90F5-B460FD250A3D}">
      <dgm:prSet phldrT="[Text]"/>
      <dgm:spPr/>
      <dgm:t>
        <a:bodyPr/>
        <a:lstStyle/>
        <a:p>
          <a:r>
            <a:rPr lang="en-IN" b="1" dirty="0" smtClean="0">
              <a:solidFill>
                <a:srgbClr val="006600"/>
              </a:solidFill>
            </a:rPr>
            <a:t>April to June</a:t>
          </a:r>
          <a:endParaRPr lang="en-IN" b="1" dirty="0">
            <a:solidFill>
              <a:srgbClr val="006600"/>
            </a:solidFill>
          </a:endParaRPr>
        </a:p>
      </dgm:t>
    </dgm:pt>
    <dgm:pt modelId="{0E3B4952-793C-4263-AE38-51B62BB7A694}" type="parTrans" cxnId="{4FB0DC78-1D86-4822-B907-87F4EA530BEF}">
      <dgm:prSet/>
      <dgm:spPr/>
      <dgm:t>
        <a:bodyPr/>
        <a:lstStyle/>
        <a:p>
          <a:endParaRPr lang="en-IN"/>
        </a:p>
      </dgm:t>
    </dgm:pt>
    <dgm:pt modelId="{1DD9FECC-4F0B-43A3-8213-9EFB0F37B477}" type="sibTrans" cxnId="{4FB0DC78-1D86-4822-B907-87F4EA530BEF}">
      <dgm:prSet/>
      <dgm:spPr/>
      <dgm:t>
        <a:bodyPr/>
        <a:lstStyle/>
        <a:p>
          <a:endParaRPr lang="en-IN"/>
        </a:p>
      </dgm:t>
    </dgm:pt>
    <dgm:pt modelId="{AA0A4430-AB26-43FE-A1A4-E81E12749B78}">
      <dgm:prSet phldrT="[Text]"/>
      <dgm:spPr/>
      <dgm:t>
        <a:bodyPr/>
        <a:lstStyle/>
        <a:p>
          <a:r>
            <a:rPr lang="en-I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Phase	-  III   </a:t>
          </a:r>
          <a:endParaRPr lang="en-IN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116D7D-63A6-4A1D-9DA4-FE2B104CFA7A}" type="parTrans" cxnId="{4A15936A-4A07-42E0-B266-D795468B6257}">
      <dgm:prSet/>
      <dgm:spPr/>
      <dgm:t>
        <a:bodyPr/>
        <a:lstStyle/>
        <a:p>
          <a:endParaRPr lang="en-IN"/>
        </a:p>
      </dgm:t>
    </dgm:pt>
    <dgm:pt modelId="{FB6EEE35-0575-411F-BE35-9AE0375E5346}" type="sibTrans" cxnId="{4A15936A-4A07-42E0-B266-D795468B6257}">
      <dgm:prSet/>
      <dgm:spPr/>
      <dgm:t>
        <a:bodyPr/>
        <a:lstStyle/>
        <a:p>
          <a:endParaRPr lang="en-IN"/>
        </a:p>
      </dgm:t>
    </dgm:pt>
    <dgm:pt modelId="{1943E80F-3C66-4286-8740-328796F50595}">
      <dgm:prSet phldrT="[Text]"/>
      <dgm:spPr/>
      <dgm:t>
        <a:bodyPr/>
        <a:lstStyle/>
        <a:p>
          <a:r>
            <a:rPr lang="en-IN" b="1" dirty="0" smtClean="0">
              <a:solidFill>
                <a:srgbClr val="006600"/>
              </a:solidFill>
            </a:rPr>
            <a:t>Post-Heat Season</a:t>
          </a:r>
          <a:endParaRPr lang="en-IN" b="1" dirty="0">
            <a:solidFill>
              <a:srgbClr val="006600"/>
            </a:solidFill>
          </a:endParaRPr>
        </a:p>
      </dgm:t>
    </dgm:pt>
    <dgm:pt modelId="{9C1FB3B8-54B2-4B60-A1BB-C761D8F853EA}" type="parTrans" cxnId="{81DA27ED-A161-41BC-A018-66B484CCCA3F}">
      <dgm:prSet/>
      <dgm:spPr/>
      <dgm:t>
        <a:bodyPr/>
        <a:lstStyle/>
        <a:p>
          <a:endParaRPr lang="en-IN"/>
        </a:p>
      </dgm:t>
    </dgm:pt>
    <dgm:pt modelId="{0459F96E-6762-4ADE-8862-5252CDA5BB57}" type="sibTrans" cxnId="{81DA27ED-A161-41BC-A018-66B484CCCA3F}">
      <dgm:prSet/>
      <dgm:spPr/>
      <dgm:t>
        <a:bodyPr/>
        <a:lstStyle/>
        <a:p>
          <a:endParaRPr lang="en-IN"/>
        </a:p>
      </dgm:t>
    </dgm:pt>
    <dgm:pt modelId="{9843842E-B1BB-452F-83B0-243EB846680C}">
      <dgm:prSet phldrT="[Text]"/>
      <dgm:spPr/>
      <dgm:t>
        <a:bodyPr/>
        <a:lstStyle/>
        <a:p>
          <a:r>
            <a:rPr lang="en-IN" b="1" dirty="0" smtClean="0">
              <a:solidFill>
                <a:srgbClr val="006600"/>
              </a:solidFill>
            </a:rPr>
            <a:t>July to September</a:t>
          </a:r>
          <a:endParaRPr lang="en-IN" b="1" dirty="0">
            <a:solidFill>
              <a:srgbClr val="006600"/>
            </a:solidFill>
          </a:endParaRPr>
        </a:p>
      </dgm:t>
    </dgm:pt>
    <dgm:pt modelId="{E11E9E72-8612-4020-B787-9EFB08924C8B}" type="parTrans" cxnId="{8A0F385B-0231-4657-A185-D1F41D8213D9}">
      <dgm:prSet/>
      <dgm:spPr/>
      <dgm:t>
        <a:bodyPr/>
        <a:lstStyle/>
        <a:p>
          <a:endParaRPr lang="en-IN"/>
        </a:p>
      </dgm:t>
    </dgm:pt>
    <dgm:pt modelId="{0A7F3C32-15FA-4B07-AA19-5C47D4B96ABB}" type="sibTrans" cxnId="{8A0F385B-0231-4657-A185-D1F41D8213D9}">
      <dgm:prSet/>
      <dgm:spPr/>
      <dgm:t>
        <a:bodyPr/>
        <a:lstStyle/>
        <a:p>
          <a:endParaRPr lang="en-IN"/>
        </a:p>
      </dgm:t>
    </dgm:pt>
    <dgm:pt modelId="{C090CF95-7AC6-46D3-82A9-E6A4312D7E51}" type="pres">
      <dgm:prSet presAssocID="{E4EA459B-9C53-4C97-9D95-4C178E492E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BE059A-D080-4915-98FD-ACC44820E2D4}" type="pres">
      <dgm:prSet presAssocID="{F1335977-EF0E-4C4C-9093-759C250E344D}" presName="composite" presStyleCnt="0"/>
      <dgm:spPr/>
    </dgm:pt>
    <dgm:pt modelId="{49CDE201-9B0D-4D52-8F99-A034D0F6E2C6}" type="pres">
      <dgm:prSet presAssocID="{F1335977-EF0E-4C4C-9093-759C250E344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48901B9-0332-4EA4-A658-4074866F5877}" type="pres">
      <dgm:prSet presAssocID="{F1335977-EF0E-4C4C-9093-759C250E344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DFCB592-5E84-4A53-B4FA-9FD3EAB1A977}" type="pres">
      <dgm:prSet presAssocID="{0283514E-060D-4730-B109-F1FEC1D96260}" presName="sp" presStyleCnt="0"/>
      <dgm:spPr/>
    </dgm:pt>
    <dgm:pt modelId="{ADBE953A-88F2-4E57-8003-1A60628448D7}" type="pres">
      <dgm:prSet presAssocID="{6ADEB8A8-41C8-4D89-98E1-96C9E0462FD3}" presName="composite" presStyleCnt="0"/>
      <dgm:spPr/>
    </dgm:pt>
    <dgm:pt modelId="{06060B34-3BDC-4532-93E3-3C7E1C285482}" type="pres">
      <dgm:prSet presAssocID="{6ADEB8A8-41C8-4D89-98E1-96C9E0462FD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7DEE811-AEFE-454B-92DF-ECF40AD92536}" type="pres">
      <dgm:prSet presAssocID="{6ADEB8A8-41C8-4D89-98E1-96C9E0462FD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2A9BF85-0556-4E8F-8A94-7E918C372806}" type="pres">
      <dgm:prSet presAssocID="{3B6C6965-6CC5-47B7-A028-2545F2516CA7}" presName="sp" presStyleCnt="0"/>
      <dgm:spPr/>
    </dgm:pt>
    <dgm:pt modelId="{7B387030-469A-46ED-84F6-6ED2442729AF}" type="pres">
      <dgm:prSet presAssocID="{AA0A4430-AB26-43FE-A1A4-E81E12749B78}" presName="composite" presStyleCnt="0"/>
      <dgm:spPr/>
    </dgm:pt>
    <dgm:pt modelId="{A6DEA14B-3B5C-4323-ADD6-F65A463E9993}" type="pres">
      <dgm:prSet presAssocID="{AA0A4430-AB26-43FE-A1A4-E81E12749B7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3687B2A-3819-4717-B236-7956CFC390A8}" type="pres">
      <dgm:prSet presAssocID="{AA0A4430-AB26-43FE-A1A4-E81E12749B7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FD2A1C8-87E1-411D-B502-3589BB2BA833}" srcId="{6ADEB8A8-41C8-4D89-98E1-96C9E0462FD3}" destId="{6A012D07-DD2D-4579-AA38-667B533B57BC}" srcOrd="0" destOrd="0" parTransId="{9CE15448-5107-40DF-BEE0-44EFDABD09B5}" sibTransId="{8B0EAB59-F0E1-469C-AC69-EE89375B0869}"/>
    <dgm:cxn modelId="{EA1F9B7C-9F6B-4CAF-B038-C533B53AF13B}" srcId="{E4EA459B-9C53-4C97-9D95-4C178E492EF5}" destId="{F1335977-EF0E-4C4C-9093-759C250E344D}" srcOrd="0" destOrd="0" parTransId="{9953028E-11C3-47AF-BC49-B38AE81B091A}" sibTransId="{0283514E-060D-4730-B109-F1FEC1D96260}"/>
    <dgm:cxn modelId="{9AA1B862-FB52-4854-8D84-5DCCF625B662}" type="presOf" srcId="{AA0A4430-AB26-43FE-A1A4-E81E12749B78}" destId="{A6DEA14B-3B5C-4323-ADD6-F65A463E9993}" srcOrd="0" destOrd="0" presId="urn:microsoft.com/office/officeart/2005/8/layout/chevron2"/>
    <dgm:cxn modelId="{7751834D-2E13-4C41-B9DD-D4F80A91B62E}" type="presOf" srcId="{6A012D07-DD2D-4579-AA38-667B533B57BC}" destId="{F7DEE811-AEFE-454B-92DF-ECF40AD92536}" srcOrd="0" destOrd="0" presId="urn:microsoft.com/office/officeart/2005/8/layout/chevron2"/>
    <dgm:cxn modelId="{969A1FB2-983B-4663-9B7F-2B95FED496FA}" srcId="{F1335977-EF0E-4C4C-9093-759C250E344D}" destId="{9D19FB71-D291-4ECC-A10A-9CA4D453F02E}" srcOrd="1" destOrd="0" parTransId="{51FF88FD-4783-401F-B830-4275CED2CEA3}" sibTransId="{46F9A8AB-4A02-408E-9690-C26B63C16F47}"/>
    <dgm:cxn modelId="{38AF252A-E4AE-4EC4-8EF7-7D0F0BBD5F91}" type="presOf" srcId="{1943E80F-3C66-4286-8740-328796F50595}" destId="{93687B2A-3819-4717-B236-7956CFC390A8}" srcOrd="0" destOrd="0" presId="urn:microsoft.com/office/officeart/2005/8/layout/chevron2"/>
    <dgm:cxn modelId="{4FB0DC78-1D86-4822-B907-87F4EA530BEF}" srcId="{6ADEB8A8-41C8-4D89-98E1-96C9E0462FD3}" destId="{7BB8D0C8-804B-4441-90F5-B460FD250A3D}" srcOrd="1" destOrd="0" parTransId="{0E3B4952-793C-4263-AE38-51B62BB7A694}" sibTransId="{1DD9FECC-4F0B-43A3-8213-9EFB0F37B477}"/>
    <dgm:cxn modelId="{8A0F385B-0231-4657-A185-D1F41D8213D9}" srcId="{AA0A4430-AB26-43FE-A1A4-E81E12749B78}" destId="{9843842E-B1BB-452F-83B0-243EB846680C}" srcOrd="1" destOrd="0" parTransId="{E11E9E72-8612-4020-B787-9EFB08924C8B}" sibTransId="{0A7F3C32-15FA-4B07-AA19-5C47D4B96ABB}"/>
    <dgm:cxn modelId="{877FE28A-E42F-458C-8305-E304F1C7FAF3}" type="presOf" srcId="{9843842E-B1BB-452F-83B0-243EB846680C}" destId="{93687B2A-3819-4717-B236-7956CFC390A8}" srcOrd="0" destOrd="1" presId="urn:microsoft.com/office/officeart/2005/8/layout/chevron2"/>
    <dgm:cxn modelId="{A371525C-77D9-460D-A38C-4E42D5BD6B92}" type="presOf" srcId="{F1335977-EF0E-4C4C-9093-759C250E344D}" destId="{49CDE201-9B0D-4D52-8F99-A034D0F6E2C6}" srcOrd="0" destOrd="0" presId="urn:microsoft.com/office/officeart/2005/8/layout/chevron2"/>
    <dgm:cxn modelId="{1A2E53AA-F94D-4A5E-AFC3-57D8E2F759DE}" type="presOf" srcId="{7BB8D0C8-804B-4441-90F5-B460FD250A3D}" destId="{F7DEE811-AEFE-454B-92DF-ECF40AD92536}" srcOrd="0" destOrd="1" presId="urn:microsoft.com/office/officeart/2005/8/layout/chevron2"/>
    <dgm:cxn modelId="{38394CE6-5F98-40B0-A9FC-7463BA4DB30D}" type="presOf" srcId="{6ADEB8A8-41C8-4D89-98E1-96C9E0462FD3}" destId="{06060B34-3BDC-4532-93E3-3C7E1C285482}" srcOrd="0" destOrd="0" presId="urn:microsoft.com/office/officeart/2005/8/layout/chevron2"/>
    <dgm:cxn modelId="{90A83793-63E0-47D3-8241-FDB4751D81B5}" type="presOf" srcId="{9D19FB71-D291-4ECC-A10A-9CA4D453F02E}" destId="{548901B9-0332-4EA4-A658-4074866F5877}" srcOrd="0" destOrd="1" presId="urn:microsoft.com/office/officeart/2005/8/layout/chevron2"/>
    <dgm:cxn modelId="{292D0614-07C1-48C4-B772-E6792544B6B1}" srcId="{E4EA459B-9C53-4C97-9D95-4C178E492EF5}" destId="{6ADEB8A8-41C8-4D89-98E1-96C9E0462FD3}" srcOrd="1" destOrd="0" parTransId="{85B97772-EF1B-433A-AA89-73820DE8EA01}" sibTransId="{3B6C6965-6CC5-47B7-A028-2545F2516CA7}"/>
    <dgm:cxn modelId="{4A15936A-4A07-42E0-B266-D795468B6257}" srcId="{E4EA459B-9C53-4C97-9D95-4C178E492EF5}" destId="{AA0A4430-AB26-43FE-A1A4-E81E12749B78}" srcOrd="2" destOrd="0" parTransId="{EE116D7D-63A6-4A1D-9DA4-FE2B104CFA7A}" sibTransId="{FB6EEE35-0575-411F-BE35-9AE0375E5346}"/>
    <dgm:cxn modelId="{7C164E14-F522-47EC-9AFA-D748B6169EF3}" type="presOf" srcId="{E4EA459B-9C53-4C97-9D95-4C178E492EF5}" destId="{C090CF95-7AC6-46D3-82A9-E6A4312D7E51}" srcOrd="0" destOrd="0" presId="urn:microsoft.com/office/officeart/2005/8/layout/chevron2"/>
    <dgm:cxn modelId="{47F6ED5E-4E9A-49BF-9028-3EB5F4486531}" type="presOf" srcId="{22B7D48B-B560-44C2-9556-5B985D61CFDB}" destId="{548901B9-0332-4EA4-A658-4074866F5877}" srcOrd="0" destOrd="0" presId="urn:microsoft.com/office/officeart/2005/8/layout/chevron2"/>
    <dgm:cxn modelId="{8AFBAC33-C24B-4B9E-841C-0E88F129A8D4}" srcId="{F1335977-EF0E-4C4C-9093-759C250E344D}" destId="{22B7D48B-B560-44C2-9556-5B985D61CFDB}" srcOrd="0" destOrd="0" parTransId="{B59F50A9-736F-4247-B865-8F7F89352F6C}" sibTransId="{92CAD126-6AFF-465D-83F9-EC55E27B0657}"/>
    <dgm:cxn modelId="{81DA27ED-A161-41BC-A018-66B484CCCA3F}" srcId="{AA0A4430-AB26-43FE-A1A4-E81E12749B78}" destId="{1943E80F-3C66-4286-8740-328796F50595}" srcOrd="0" destOrd="0" parTransId="{9C1FB3B8-54B2-4B60-A1BB-C761D8F853EA}" sibTransId="{0459F96E-6762-4ADE-8862-5252CDA5BB57}"/>
    <dgm:cxn modelId="{674214EC-5086-4281-8D18-65F649668CA8}" type="presParOf" srcId="{C090CF95-7AC6-46D3-82A9-E6A4312D7E51}" destId="{DDBE059A-D080-4915-98FD-ACC44820E2D4}" srcOrd="0" destOrd="0" presId="urn:microsoft.com/office/officeart/2005/8/layout/chevron2"/>
    <dgm:cxn modelId="{40DDA992-0C62-4B98-BBE9-05029D6C0C4D}" type="presParOf" srcId="{DDBE059A-D080-4915-98FD-ACC44820E2D4}" destId="{49CDE201-9B0D-4D52-8F99-A034D0F6E2C6}" srcOrd="0" destOrd="0" presId="urn:microsoft.com/office/officeart/2005/8/layout/chevron2"/>
    <dgm:cxn modelId="{CD3B6F49-FAA5-4EB5-AE53-55BF5D1F3E0E}" type="presParOf" srcId="{DDBE059A-D080-4915-98FD-ACC44820E2D4}" destId="{548901B9-0332-4EA4-A658-4074866F5877}" srcOrd="1" destOrd="0" presId="urn:microsoft.com/office/officeart/2005/8/layout/chevron2"/>
    <dgm:cxn modelId="{3CBBE1CE-DB6A-4345-BFE3-5A1BDAACD309}" type="presParOf" srcId="{C090CF95-7AC6-46D3-82A9-E6A4312D7E51}" destId="{3DFCB592-5E84-4A53-B4FA-9FD3EAB1A977}" srcOrd="1" destOrd="0" presId="urn:microsoft.com/office/officeart/2005/8/layout/chevron2"/>
    <dgm:cxn modelId="{1F9AA832-B140-48F0-906F-12D033F82193}" type="presParOf" srcId="{C090CF95-7AC6-46D3-82A9-E6A4312D7E51}" destId="{ADBE953A-88F2-4E57-8003-1A60628448D7}" srcOrd="2" destOrd="0" presId="urn:microsoft.com/office/officeart/2005/8/layout/chevron2"/>
    <dgm:cxn modelId="{5FBF69D0-CAB5-41E3-8BA6-82855998ED85}" type="presParOf" srcId="{ADBE953A-88F2-4E57-8003-1A60628448D7}" destId="{06060B34-3BDC-4532-93E3-3C7E1C285482}" srcOrd="0" destOrd="0" presId="urn:microsoft.com/office/officeart/2005/8/layout/chevron2"/>
    <dgm:cxn modelId="{AAA9415D-BBF4-4FE4-996A-932B2330C967}" type="presParOf" srcId="{ADBE953A-88F2-4E57-8003-1A60628448D7}" destId="{F7DEE811-AEFE-454B-92DF-ECF40AD92536}" srcOrd="1" destOrd="0" presId="urn:microsoft.com/office/officeart/2005/8/layout/chevron2"/>
    <dgm:cxn modelId="{B962FD96-5AC0-4EF2-A0F7-D764CF1BE5AF}" type="presParOf" srcId="{C090CF95-7AC6-46D3-82A9-E6A4312D7E51}" destId="{E2A9BF85-0556-4E8F-8A94-7E918C372806}" srcOrd="3" destOrd="0" presId="urn:microsoft.com/office/officeart/2005/8/layout/chevron2"/>
    <dgm:cxn modelId="{6CDBF87F-7E97-4A88-BCD2-C0FF5B00B43E}" type="presParOf" srcId="{C090CF95-7AC6-46D3-82A9-E6A4312D7E51}" destId="{7B387030-469A-46ED-84F6-6ED2442729AF}" srcOrd="4" destOrd="0" presId="urn:microsoft.com/office/officeart/2005/8/layout/chevron2"/>
    <dgm:cxn modelId="{344E3543-58B1-48D4-9566-E32DC26CD40D}" type="presParOf" srcId="{7B387030-469A-46ED-84F6-6ED2442729AF}" destId="{A6DEA14B-3B5C-4323-ADD6-F65A463E9993}" srcOrd="0" destOrd="0" presId="urn:microsoft.com/office/officeart/2005/8/layout/chevron2"/>
    <dgm:cxn modelId="{B4C932AD-73C7-4964-ADD0-857C537C61BE}" type="presParOf" srcId="{7B387030-469A-46ED-84F6-6ED2442729AF}" destId="{93687B2A-3819-4717-B236-7956CFC390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8BE87-4359-4089-8F7B-5D85D1721336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59D67-A482-45A2-B455-C29C3050BAE8}">
      <dsp:nvSpPr>
        <dsp:cNvPr id="0" name=""/>
        <dsp:cNvSpPr/>
      </dsp:nvSpPr>
      <dsp:spPr>
        <a:xfrm>
          <a:off x="2743199" y="408582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 smtClean="0"/>
            <a:t>Hazard + Vulnerability</a:t>
          </a:r>
          <a:endParaRPr lang="en-IN" sz="1300" kern="1200" dirty="0"/>
        </a:p>
      </dsp:txBody>
      <dsp:txXfrm>
        <a:off x="2766680" y="432063"/>
        <a:ext cx="2594638" cy="434050"/>
      </dsp:txXfrm>
    </dsp:sp>
    <dsp:sp modelId="{18745DE1-17CF-4261-8161-FE76E6835A9A}">
      <dsp:nvSpPr>
        <dsp:cNvPr id="0" name=""/>
        <dsp:cNvSpPr/>
      </dsp:nvSpPr>
      <dsp:spPr>
        <a:xfrm>
          <a:off x="2743199" y="949721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 err="1" smtClean="0"/>
            <a:t>Heatwave</a:t>
          </a:r>
          <a:r>
            <a:rPr lang="en-IN" sz="1300" kern="1200" dirty="0" smtClean="0"/>
            <a:t> + Deaths</a:t>
          </a:r>
          <a:endParaRPr lang="en-IN" sz="1300" kern="1200" dirty="0"/>
        </a:p>
      </dsp:txBody>
      <dsp:txXfrm>
        <a:off x="2766680" y="973202"/>
        <a:ext cx="2594638" cy="434050"/>
      </dsp:txXfrm>
    </dsp:sp>
    <dsp:sp modelId="{0B67A1ED-3518-4D85-A5C1-B1D77CCCD4FA}">
      <dsp:nvSpPr>
        <dsp:cNvPr id="0" name=""/>
        <dsp:cNvSpPr/>
      </dsp:nvSpPr>
      <dsp:spPr>
        <a:xfrm>
          <a:off x="2743199" y="1490860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 smtClean="0"/>
            <a:t>Disaster</a:t>
          </a:r>
          <a:endParaRPr lang="en-IN" sz="1300" kern="1200" dirty="0"/>
        </a:p>
      </dsp:txBody>
      <dsp:txXfrm>
        <a:off x="2766680" y="1514341"/>
        <a:ext cx="2594638" cy="434050"/>
      </dsp:txXfrm>
    </dsp:sp>
    <dsp:sp modelId="{6DCBFD69-DCB0-4950-8057-F785C40DD346}">
      <dsp:nvSpPr>
        <dsp:cNvPr id="0" name=""/>
        <dsp:cNvSpPr/>
      </dsp:nvSpPr>
      <dsp:spPr>
        <a:xfrm>
          <a:off x="2743199" y="2032000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 smtClean="0"/>
            <a:t>Role of Disaster Management</a:t>
          </a:r>
        </a:p>
      </dsp:txBody>
      <dsp:txXfrm>
        <a:off x="2766680" y="2055481"/>
        <a:ext cx="2594638" cy="434050"/>
      </dsp:txXfrm>
    </dsp:sp>
    <dsp:sp modelId="{58D2A8D5-A689-4FDC-A074-06E3CAA70675}">
      <dsp:nvSpPr>
        <dsp:cNvPr id="0" name=""/>
        <dsp:cNvSpPr/>
      </dsp:nvSpPr>
      <dsp:spPr>
        <a:xfrm>
          <a:off x="2743199" y="2573139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 smtClean="0"/>
            <a:t>Thought Process on Risk Reduction</a:t>
          </a:r>
        </a:p>
      </dsp:txBody>
      <dsp:txXfrm>
        <a:off x="2766680" y="2596620"/>
        <a:ext cx="2594638" cy="434050"/>
      </dsp:txXfrm>
    </dsp:sp>
    <dsp:sp modelId="{C65DF405-A241-47B1-9C90-50A47A821FF5}">
      <dsp:nvSpPr>
        <dsp:cNvPr id="0" name=""/>
        <dsp:cNvSpPr/>
      </dsp:nvSpPr>
      <dsp:spPr>
        <a:xfrm>
          <a:off x="2743199" y="3114278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smtClean="0"/>
            <a:t>Heatwave Action Plan</a:t>
          </a:r>
          <a:endParaRPr lang="en-IN" sz="1300" kern="1200" dirty="0"/>
        </a:p>
      </dsp:txBody>
      <dsp:txXfrm>
        <a:off x="2766680" y="3137759"/>
        <a:ext cx="2594638" cy="434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DE201-9B0D-4D52-8F99-A034D0F6E2C6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Phase	-   </a:t>
          </a:r>
          <a:r>
            <a:rPr lang="en-IN" sz="1700" kern="1200" dirty="0" smtClean="0">
              <a:solidFill>
                <a:schemeClr val="bg1"/>
              </a:solidFill>
            </a:rPr>
            <a:t>I    </a:t>
          </a:r>
          <a:endParaRPr lang="en-IN" sz="1700" kern="1200" dirty="0">
            <a:solidFill>
              <a:schemeClr val="bg1"/>
            </a:solidFill>
          </a:endParaRPr>
        </a:p>
      </dsp:txBody>
      <dsp:txXfrm rot="-5400000">
        <a:off x="1" y="573596"/>
        <a:ext cx="1146297" cy="491270"/>
      </dsp:txXfrm>
    </dsp:sp>
    <dsp:sp modelId="{548901B9-0332-4EA4-A658-4074866F5877}">
      <dsp:nvSpPr>
        <dsp:cNvPr id="0" name=""/>
        <dsp:cNvSpPr/>
      </dsp:nvSpPr>
      <dsp:spPr>
        <a:xfrm rot="5400000">
          <a:off x="2060239" y="-913494"/>
          <a:ext cx="1064418" cy="2892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100" b="1" kern="1200" dirty="0" smtClean="0">
              <a:solidFill>
                <a:srgbClr val="006600"/>
              </a:solidFill>
            </a:rPr>
            <a:t>Pre-Heat Season </a:t>
          </a:r>
          <a:endParaRPr lang="en-IN" sz="2100" b="1" kern="1200" dirty="0">
            <a:solidFill>
              <a:srgbClr val="00660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100" b="1" kern="1200" dirty="0" smtClean="0">
              <a:solidFill>
                <a:srgbClr val="006600"/>
              </a:solidFill>
            </a:rPr>
            <a:t>January to March</a:t>
          </a:r>
          <a:endParaRPr lang="en-IN" sz="2100" b="1" kern="1200" dirty="0">
            <a:solidFill>
              <a:srgbClr val="006600"/>
            </a:solidFill>
          </a:endParaRPr>
        </a:p>
      </dsp:txBody>
      <dsp:txXfrm rot="-5400000">
        <a:off x="1146298" y="52408"/>
        <a:ext cx="2840341" cy="960496"/>
      </dsp:txXfrm>
    </dsp:sp>
    <dsp:sp modelId="{06060B34-3BDC-4532-93E3-3C7E1C285482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Phase	-   II   </a:t>
          </a:r>
          <a:endParaRPr lang="en-IN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017346"/>
        <a:ext cx="1146297" cy="491270"/>
      </dsp:txXfrm>
    </dsp:sp>
    <dsp:sp modelId="{F7DEE811-AEFE-454B-92DF-ECF40AD92536}">
      <dsp:nvSpPr>
        <dsp:cNvPr id="0" name=""/>
        <dsp:cNvSpPr/>
      </dsp:nvSpPr>
      <dsp:spPr>
        <a:xfrm rot="5400000">
          <a:off x="2060239" y="530255"/>
          <a:ext cx="1064418" cy="2892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100" b="1" kern="1200" dirty="0" smtClean="0">
              <a:solidFill>
                <a:srgbClr val="006600"/>
              </a:solidFill>
            </a:rPr>
            <a:t>During the Heat Season</a:t>
          </a:r>
          <a:endParaRPr lang="en-IN" sz="2100" b="1" kern="1200" dirty="0">
            <a:solidFill>
              <a:srgbClr val="00660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100" b="1" kern="1200" dirty="0" smtClean="0">
              <a:solidFill>
                <a:srgbClr val="006600"/>
              </a:solidFill>
            </a:rPr>
            <a:t>April to June</a:t>
          </a:r>
          <a:endParaRPr lang="en-IN" sz="2100" b="1" kern="1200" dirty="0">
            <a:solidFill>
              <a:srgbClr val="006600"/>
            </a:solidFill>
          </a:endParaRPr>
        </a:p>
      </dsp:txBody>
      <dsp:txXfrm rot="-5400000">
        <a:off x="1146298" y="1496158"/>
        <a:ext cx="2840341" cy="960496"/>
      </dsp:txXfrm>
    </dsp:sp>
    <dsp:sp modelId="{A6DEA14B-3B5C-4323-ADD6-F65A463E9993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Phase	-  III   </a:t>
          </a:r>
          <a:endParaRPr lang="en-IN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461096"/>
        <a:ext cx="1146297" cy="491270"/>
      </dsp:txXfrm>
    </dsp:sp>
    <dsp:sp modelId="{93687B2A-3819-4717-B236-7956CFC390A8}">
      <dsp:nvSpPr>
        <dsp:cNvPr id="0" name=""/>
        <dsp:cNvSpPr/>
      </dsp:nvSpPr>
      <dsp:spPr>
        <a:xfrm rot="5400000">
          <a:off x="2060239" y="1974005"/>
          <a:ext cx="1064418" cy="2892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100" b="1" kern="1200" dirty="0" smtClean="0">
              <a:solidFill>
                <a:srgbClr val="006600"/>
              </a:solidFill>
            </a:rPr>
            <a:t>Post-Heat Season</a:t>
          </a:r>
          <a:endParaRPr lang="en-IN" sz="2100" b="1" kern="1200" dirty="0">
            <a:solidFill>
              <a:srgbClr val="00660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100" b="1" kern="1200" dirty="0" smtClean="0">
              <a:solidFill>
                <a:srgbClr val="006600"/>
              </a:solidFill>
            </a:rPr>
            <a:t>July to September</a:t>
          </a:r>
          <a:endParaRPr lang="en-IN" sz="2100" b="1" kern="1200" dirty="0">
            <a:solidFill>
              <a:srgbClr val="006600"/>
            </a:solidFill>
          </a:endParaRPr>
        </a:p>
      </dsp:txBody>
      <dsp:txXfrm rot="-5400000">
        <a:off x="1146298" y="2939908"/>
        <a:ext cx="2840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1F971-5180-4C7A-A8AD-F7BDC4CB1089}" type="datetimeFigureOut">
              <a:rPr lang="en-IN" smtClean="0"/>
              <a:pPr/>
              <a:t>24-03-2018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DB9CC-FC2D-4AF5-BF9C-3D6EAA61CD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6931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5935F-29E2-4D9D-8ACE-00BED3A3ECA8}" type="datetimeFigureOut">
              <a:rPr lang="en-IN" smtClean="0"/>
              <a:t>24-03-2018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D612A-0F0B-4C67-A10B-BC80993900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821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Ramagundam recorded 46.7 in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D612A-0F0B-4C67-A10B-BC80993900B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001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Notes</a:t>
            </a:r>
            <a:r>
              <a:rPr lang="en-IN" baseline="0" dirty="0" smtClean="0"/>
              <a:t> : - Based on the expert Committee recommendations in 2003, we took the basis for vulnerability assessments and Hazardous nature of </a:t>
            </a:r>
            <a:r>
              <a:rPr lang="en-IN" baseline="0" dirty="0" err="1" smtClean="0"/>
              <a:t>Heatwave</a:t>
            </a:r>
            <a:r>
              <a:rPr lang="en-IN" baseline="0" dirty="0" smtClean="0"/>
              <a:t> led to preparation of </a:t>
            </a:r>
            <a:r>
              <a:rPr lang="en-IN" baseline="0" dirty="0" err="1" smtClean="0"/>
              <a:t>HeatWave</a:t>
            </a:r>
            <a:r>
              <a:rPr lang="en-IN" baseline="0" dirty="0" smtClean="0"/>
              <a:t> Action Plan in the year 2016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D612A-0F0B-4C67-A10B-BC80993900B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626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IMD /TSDPS to</a:t>
            </a:r>
            <a:r>
              <a:rPr lang="en-US" baseline="0" dirty="0" smtClean="0"/>
              <a:t> arrive at Thresholds before March for State to be prepared. The Map of IMD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D612A-0F0B-4C67-A10B-BC80993900BB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10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 agency group is a network of International</a:t>
            </a:r>
            <a:r>
              <a:rPr lang="en-US" baseline="0" dirty="0" smtClean="0"/>
              <a:t> NGOs, UN agencies, CSOs and NGOs who support the state and affected communities during emergencies. </a:t>
            </a:r>
          </a:p>
          <a:p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Fans installed beside transformers at Gymkhana sub-station to overcome excessive heating conditions witnessed this summer.923</a:t>
            </a:r>
            <a:r>
              <a:rPr lang="en-US" sz="11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</a:t>
            </a:r>
            <a:r>
              <a:rPr lang="en-US" sz="11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 E TELANGANA</a:t>
            </a:r>
            <a:endParaRPr lang="en-US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D612A-0F0B-4C67-A10B-BC80993900BB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9360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 agency group is a network of International</a:t>
            </a:r>
            <a:r>
              <a:rPr lang="en-US" baseline="0" dirty="0" smtClean="0"/>
              <a:t> NGOs, UN agencies, CSOs and NGOs who support the state and affected communities during emergencies.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D612A-0F0B-4C67-A10B-BC80993900BB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2156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Portal : with data such as max/min/average temperatures , humidity and wind speed recorded by 885 AWS sensors deployed across the state.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D612A-0F0B-4C67-A10B-BC80993900BB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196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sdps.plg@gmail.com" TargetMode="External"/><Relationship Id="rId2" Type="http://schemas.openxmlformats.org/officeDocument/2006/relationships/hyperlink" Target="http://dm.telangana.gov.in/Heatmap/Measures%20from%20Heatwave.js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Understanding Heatwave Action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IN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IN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IN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IN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N" dirty="0" smtClean="0">
                <a:solidFill>
                  <a:schemeClr val="accent5">
                    <a:lumMod val="75000"/>
                  </a:schemeClr>
                </a:solidFill>
              </a:rPr>
              <a:t>Revenue 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(DM) Department,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Government of Telangana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28800"/>
            <a:ext cx="4191000" cy="4191000"/>
          </a:xfrm>
          <a:prstGeom prst="rect">
            <a:avLst/>
          </a:prstGeom>
        </p:spPr>
      </p:pic>
      <p:pic>
        <p:nvPicPr>
          <p:cNvPr id="6" name="Picture 5" descr="telangana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1868916"/>
            <a:ext cx="1496566" cy="18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Implementation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4" descr="index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2133600"/>
            <a:ext cx="3124200" cy="313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Nodal Officers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i="1" dirty="0" smtClean="0">
                <a:solidFill>
                  <a:srgbClr val="FF0000"/>
                </a:solidFill>
              </a:rPr>
              <a:t>CDM &amp; EOPS</a:t>
            </a:r>
            <a:r>
              <a:rPr lang="en-IN" i="1" dirty="0" smtClean="0"/>
              <a:t>		    - Nodal Officer for State</a:t>
            </a:r>
            <a:endParaRPr lang="en-IN" dirty="0" smtClean="0"/>
          </a:p>
          <a:p>
            <a:r>
              <a:rPr lang="en-IN" i="1" dirty="0" smtClean="0">
                <a:solidFill>
                  <a:srgbClr val="FF0000"/>
                </a:solidFill>
              </a:rPr>
              <a:t>District Collector 	</a:t>
            </a:r>
            <a:r>
              <a:rPr lang="en-IN" i="1" dirty="0" smtClean="0"/>
              <a:t>	    - Nodal Officer) for District</a:t>
            </a:r>
            <a:endParaRPr lang="en-IN" dirty="0" smtClean="0"/>
          </a:p>
          <a:p>
            <a:r>
              <a:rPr lang="en-IN" i="1" dirty="0" smtClean="0">
                <a:solidFill>
                  <a:srgbClr val="FF0000"/>
                </a:solidFill>
              </a:rPr>
              <a:t>Commissioner, GHMC</a:t>
            </a:r>
            <a:r>
              <a:rPr lang="en-IN" i="1" dirty="0" smtClean="0"/>
              <a:t>	     - Nodal Officer for GHMC</a:t>
            </a:r>
            <a:endParaRPr lang="en-IN" dirty="0" smtClean="0"/>
          </a:p>
          <a:p>
            <a:r>
              <a:rPr lang="en-IN" i="1" dirty="0" smtClean="0">
                <a:solidFill>
                  <a:srgbClr val="FF0000"/>
                </a:solidFill>
              </a:rPr>
              <a:t>Commissioner </a:t>
            </a:r>
            <a:r>
              <a:rPr lang="en-IN" i="1" dirty="0" smtClean="0"/>
              <a:t>- Nodal Officers for Municipal Corporation/ Municipalities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9" name="Content Placeholder 8" descr="Board-Meeting-photo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4600"/>
            <a:ext cx="4038600" cy="3826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855026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Specific community preparedness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Training of Village level functionaries </a:t>
            </a:r>
          </a:p>
          <a:p>
            <a:r>
              <a:rPr lang="en-IN" dirty="0" smtClean="0"/>
              <a:t>Increase NGOs participation</a:t>
            </a:r>
          </a:p>
          <a:p>
            <a:r>
              <a:rPr lang="en-IN" dirty="0" smtClean="0"/>
              <a:t>Cooling </a:t>
            </a:r>
            <a:r>
              <a:rPr lang="en-IN" dirty="0" err="1" smtClean="0"/>
              <a:t>centers</a:t>
            </a:r>
            <a:r>
              <a:rPr lang="en-IN" dirty="0" smtClean="0"/>
              <a:t> – temples, public buildings, malls</a:t>
            </a:r>
          </a:p>
          <a:p>
            <a:r>
              <a:rPr lang="en-IN" dirty="0" err="1" smtClean="0"/>
              <a:t>Chalivendrams</a:t>
            </a:r>
            <a:r>
              <a:rPr lang="en-IN" dirty="0" smtClean="0"/>
              <a:t> – </a:t>
            </a:r>
            <a:r>
              <a:rPr lang="en-IN" dirty="0" err="1" smtClean="0"/>
              <a:t>Ambali</a:t>
            </a:r>
            <a:r>
              <a:rPr lang="en-IN" dirty="0" smtClean="0"/>
              <a:t>/Java/Butter Milk centers, with support from community leaders</a:t>
            </a:r>
          </a:p>
          <a:p>
            <a:r>
              <a:rPr lang="en-IN" dirty="0" smtClean="0"/>
              <a:t>Awareness on Do’s &amp; Don’ts</a:t>
            </a:r>
          </a:p>
        </p:txBody>
      </p:sp>
      <p:pic>
        <p:nvPicPr>
          <p:cNvPr id="1028" name="Picture 4" descr="Image result for images of chalivendram in telanga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IMD - Monitor Temperature and Forecasts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343400" cy="4525963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Due to reduce span of winter an early onset and prolonged Heat wave conditions may prevail in the state – in 2018.</a:t>
            </a:r>
          </a:p>
          <a:p>
            <a:r>
              <a:rPr lang="en-IN" i="1" u="sng" dirty="0" smtClean="0"/>
              <a:t>Need of the hour - Establishment of Thresholds – District specific.</a:t>
            </a:r>
          </a:p>
          <a:p>
            <a:r>
              <a:rPr lang="en-IN" i="1" u="sng" dirty="0" smtClean="0"/>
              <a:t>Notifying heat alerts</a:t>
            </a:r>
          </a:p>
          <a:p>
            <a:r>
              <a:rPr lang="en-IN" i="1" u="sng" dirty="0" smtClean="0"/>
              <a:t>Identifying high risk areas by mapping heat vulnerability in the state.</a:t>
            </a:r>
          </a:p>
          <a:p>
            <a:r>
              <a:rPr lang="en-IN" i="1" u="sng" dirty="0" smtClean="0"/>
              <a:t>Identifying hot location/spots in Urban areas.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2052" name="Picture 4" descr="width: 640px; height: 601px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02613"/>
            <a:ext cx="4724400" cy="53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00FF"/>
                </a:solidFill>
              </a:rPr>
              <a:t>Seasonal Temperature Forecast </a:t>
            </a:r>
            <a:br>
              <a:rPr lang="en-US" altLang="en-US" dirty="0">
                <a:solidFill>
                  <a:srgbClr val="0000FF"/>
                </a:solidFill>
              </a:rPr>
            </a:br>
            <a:r>
              <a:rPr lang="en-US" altLang="en-US" dirty="0">
                <a:solidFill>
                  <a:srgbClr val="0000FF"/>
                </a:solidFill>
              </a:rPr>
              <a:t>for Summer </a:t>
            </a:r>
            <a:r>
              <a:rPr lang="en-US" altLang="en-US" dirty="0" smtClean="0">
                <a:solidFill>
                  <a:srgbClr val="0000FF"/>
                </a:solidFill>
              </a:rPr>
              <a:t>2018-IMD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24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33CC"/>
                </a:solidFill>
              </a:rPr>
              <a:t>above normal temperatures (</a:t>
            </a:r>
            <a:r>
              <a:rPr lang="en-US" altLang="en-US" b="1" dirty="0" err="1">
                <a:solidFill>
                  <a:srgbClr val="FF0000"/>
                </a:solidFill>
              </a:rPr>
              <a:t>upto</a:t>
            </a:r>
            <a:r>
              <a:rPr lang="en-US" altLang="en-US" b="1" dirty="0">
                <a:solidFill>
                  <a:srgbClr val="FF0000"/>
                </a:solidFill>
              </a:rPr>
              <a:t> 1</a:t>
            </a:r>
            <a:r>
              <a:rPr lang="en-US" altLang="en-US" b="1" baseline="30000" dirty="0">
                <a:solidFill>
                  <a:srgbClr val="FF0000"/>
                </a:solidFill>
              </a:rPr>
              <a:t>0</a:t>
            </a:r>
            <a:r>
              <a:rPr lang="en-US" altLang="en-US" b="1" dirty="0">
                <a:solidFill>
                  <a:srgbClr val="FF0000"/>
                </a:solidFill>
              </a:rPr>
              <a:t> C</a:t>
            </a:r>
            <a:r>
              <a:rPr lang="en-US" altLang="en-US" b="1" dirty="0">
                <a:solidFill>
                  <a:srgbClr val="0033CC"/>
                </a:solidFill>
              </a:rPr>
              <a:t>) are likely to prevail over Telangana state.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33CC"/>
                </a:solidFill>
              </a:rPr>
              <a:t>Maximum Temperatures anomaly and Mean Temperatures anomaly for 2017 pre-monsoon season, above normal temperatures of </a:t>
            </a:r>
            <a:r>
              <a:rPr lang="en-US" altLang="en-US" b="1" dirty="0">
                <a:solidFill>
                  <a:srgbClr val="FF0000"/>
                </a:solidFill>
              </a:rPr>
              <a:t>0.5 to 1 </a:t>
            </a:r>
            <a:r>
              <a:rPr lang="en-US" altLang="en-US" b="1" baseline="30000" dirty="0">
                <a:solidFill>
                  <a:srgbClr val="FF0000"/>
                </a:solidFill>
              </a:rPr>
              <a:t>0</a:t>
            </a:r>
            <a:r>
              <a:rPr lang="en-US" altLang="en-US" b="1" dirty="0">
                <a:solidFill>
                  <a:srgbClr val="FF0000"/>
                </a:solidFill>
              </a:rPr>
              <a:t>C </a:t>
            </a:r>
            <a:r>
              <a:rPr lang="en-US" altLang="en-US" b="1" dirty="0">
                <a:solidFill>
                  <a:srgbClr val="0033CC"/>
                </a:solidFill>
              </a:rPr>
              <a:t>are likely to prevail.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33CC"/>
                </a:solidFill>
              </a:rPr>
              <a:t>Minimum Temperature anomaly is above normal temperatures of </a:t>
            </a:r>
            <a:r>
              <a:rPr lang="en-US" altLang="en-US" b="1" dirty="0">
                <a:solidFill>
                  <a:srgbClr val="FF0000"/>
                </a:solidFill>
              </a:rPr>
              <a:t>0.5 to 1 </a:t>
            </a:r>
            <a:r>
              <a:rPr lang="en-US" altLang="en-US" b="1" baseline="30000" dirty="0">
                <a:solidFill>
                  <a:srgbClr val="FF0000"/>
                </a:solidFill>
              </a:rPr>
              <a:t>0</a:t>
            </a:r>
            <a:r>
              <a:rPr lang="en-US" altLang="en-US" b="1" dirty="0">
                <a:solidFill>
                  <a:srgbClr val="FF0000"/>
                </a:solidFill>
              </a:rPr>
              <a:t>C </a:t>
            </a:r>
            <a:r>
              <a:rPr lang="en-US" altLang="en-US" b="1" dirty="0">
                <a:solidFill>
                  <a:srgbClr val="0033CC"/>
                </a:solidFill>
              </a:rPr>
              <a:t>are likely to prevail.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33CC"/>
                </a:solidFill>
              </a:rPr>
              <a:t>There is about </a:t>
            </a:r>
            <a:r>
              <a:rPr lang="en-US" altLang="en-US" sz="4000" b="1" dirty="0">
                <a:solidFill>
                  <a:srgbClr val="FF0000"/>
                </a:solidFill>
              </a:rPr>
              <a:t>52% </a:t>
            </a:r>
            <a:r>
              <a:rPr lang="en-US" altLang="en-US" b="1" dirty="0">
                <a:solidFill>
                  <a:srgbClr val="0033CC"/>
                </a:solidFill>
              </a:rPr>
              <a:t>probability for maximum temperatures with above normal moderate and severe heat wave conditions are likely during the season.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18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IEC (Information, Education &amp; Communication)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Advertisements</a:t>
            </a:r>
          </a:p>
          <a:p>
            <a:r>
              <a:rPr lang="en-IN" dirty="0" smtClean="0"/>
              <a:t>Hoardings</a:t>
            </a:r>
          </a:p>
          <a:p>
            <a:r>
              <a:rPr lang="en-IN" dirty="0" smtClean="0"/>
              <a:t>TV, Radio spots &amp; jingles</a:t>
            </a:r>
          </a:p>
          <a:p>
            <a:r>
              <a:rPr lang="en-IN" dirty="0" smtClean="0"/>
              <a:t>Pamphlets</a:t>
            </a:r>
          </a:p>
          <a:p>
            <a:r>
              <a:rPr lang="en-IN" dirty="0" smtClean="0"/>
              <a:t>Press Conferences</a:t>
            </a:r>
          </a:p>
          <a:p>
            <a:r>
              <a:rPr lang="en-IN" dirty="0" smtClean="0"/>
              <a:t>SMS alerts – Bulk SMS, text alerts – social media, </a:t>
            </a:r>
            <a:r>
              <a:rPr lang="en-IN" dirty="0" err="1" smtClean="0"/>
              <a:t>Facebook</a:t>
            </a:r>
            <a:r>
              <a:rPr lang="en-IN" dirty="0" smtClean="0"/>
              <a:t>, Twitter, </a:t>
            </a:r>
            <a:r>
              <a:rPr lang="en-IN" dirty="0" err="1" smtClean="0"/>
              <a:t>Whatsapp</a:t>
            </a:r>
            <a:endParaRPr lang="en-IN" dirty="0" smtClean="0"/>
          </a:p>
          <a:p>
            <a:r>
              <a:rPr lang="en-IN" dirty="0" smtClean="0"/>
              <a:t>Network – Private doctors, PHCs &amp; CHCs.</a:t>
            </a:r>
          </a:p>
        </p:txBody>
      </p:sp>
      <p:pic>
        <p:nvPicPr>
          <p:cNvPr id="6" name="Content Placeholder 5" descr="images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8129" y="1828800"/>
            <a:ext cx="3418742" cy="3703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Medical Preparedness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Supply of ORS, ice packs and IV fluids.</a:t>
            </a:r>
          </a:p>
          <a:p>
            <a:r>
              <a:rPr lang="en-IN" dirty="0" smtClean="0"/>
              <a:t>108/104 Emergency services</a:t>
            </a:r>
          </a:p>
          <a:p>
            <a:r>
              <a:rPr lang="en-IN" dirty="0" smtClean="0"/>
              <a:t>Issue of Health advisories</a:t>
            </a:r>
          </a:p>
          <a:p>
            <a:r>
              <a:rPr lang="en-IN" dirty="0" smtClean="0"/>
              <a:t>Ensure functioning of cold chain management.</a:t>
            </a:r>
          </a:p>
          <a:p>
            <a:r>
              <a:rPr lang="en-IN" dirty="0" smtClean="0"/>
              <a:t>Training to the ANMs/</a:t>
            </a:r>
            <a:r>
              <a:rPr lang="en-IN" dirty="0" err="1" smtClean="0"/>
              <a:t>Anganwadi</a:t>
            </a:r>
            <a:r>
              <a:rPr lang="en-IN" dirty="0" smtClean="0"/>
              <a:t> and ASHA workers </a:t>
            </a:r>
          </a:p>
          <a:p>
            <a:r>
              <a:rPr lang="en-IN" dirty="0" smtClean="0"/>
              <a:t>Telephone links to PHCs,   CHCs &amp; District General hospitals.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5" name="Content Placeholder 4" descr="fb102fef9c61bbf6c6a701caf6f7d2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1905000"/>
            <a:ext cx="2667000" cy="24909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Activities – by Line Departments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sz="2600" b="1" dirty="0" smtClean="0"/>
              <a:t>LABOUR &amp; EMPLOYMENT DEPARTMENT – </a:t>
            </a:r>
            <a:endParaRPr lang="en-IN" sz="2600" dirty="0" smtClean="0"/>
          </a:p>
          <a:p>
            <a:pPr lvl="1">
              <a:buFont typeface="Wingdings" pitchFamily="2" charset="2"/>
              <a:buChar char="Ø"/>
            </a:pPr>
            <a:r>
              <a:rPr lang="en-IN" sz="2200" dirty="0" smtClean="0"/>
              <a:t>Suggested to shift timings for  outdoor workers at  peak afternoon hours (1pm – 5pm) during a </a:t>
            </a:r>
            <a:r>
              <a:rPr lang="en-IN" sz="2200" b="1" dirty="0" smtClean="0"/>
              <a:t>heat alert</a:t>
            </a:r>
            <a:r>
              <a:rPr lang="en-IN" sz="2200" dirty="0" smtClean="0"/>
              <a:t>. </a:t>
            </a:r>
          </a:p>
          <a:p>
            <a:pPr lvl="1">
              <a:buFont typeface="Wingdings" pitchFamily="2" charset="2"/>
              <a:buChar char="Ø"/>
            </a:pPr>
            <a:r>
              <a:rPr lang="en-IN" sz="2200" dirty="0" smtClean="0"/>
              <a:t>Provide emergency ice packs and heat-illness prevention materials- to construction workers in high rise buildings.</a:t>
            </a:r>
          </a:p>
          <a:p>
            <a:pPr>
              <a:buNone/>
            </a:pPr>
            <a:endParaRPr lang="en-IN" sz="2600" b="1" dirty="0" smtClean="0"/>
          </a:p>
          <a:p>
            <a:pPr>
              <a:buNone/>
            </a:pPr>
            <a:r>
              <a:rPr lang="en-IN" sz="2600" b="1" dirty="0" smtClean="0"/>
              <a:t>ANIMAL HUSBANDRY DEPARTMENT - </a:t>
            </a:r>
            <a:endParaRPr lang="en-IN" sz="1900" dirty="0" smtClean="0"/>
          </a:p>
          <a:p>
            <a:pPr lvl="1">
              <a:buFont typeface="Wingdings" pitchFamily="2" charset="2"/>
              <a:buChar char="Ø"/>
            </a:pPr>
            <a:r>
              <a:rPr lang="en-IN" sz="2200" dirty="0" smtClean="0"/>
              <a:t>Orient field workers from the Department of Animal Husbandry to reduce deaths among cattle/poultry/sheep due to heatwave – Issue of Advisories </a:t>
            </a:r>
            <a:endParaRPr lang="en-IN" sz="1900" dirty="0" smtClean="0"/>
          </a:p>
          <a:p>
            <a:pPr lvl="1">
              <a:buFont typeface="Wingdings" pitchFamily="2" charset="2"/>
              <a:buChar char="Ø"/>
            </a:pPr>
            <a:r>
              <a:rPr lang="en-IN" sz="200" dirty="0" smtClean="0"/>
              <a:t> </a:t>
            </a:r>
            <a:endParaRPr lang="en-IN" sz="3900" dirty="0" smtClean="0"/>
          </a:p>
          <a:p>
            <a:pPr lvl="1">
              <a:buFont typeface="Wingdings" pitchFamily="2" charset="2"/>
              <a:buChar char="Ø"/>
            </a:pPr>
            <a:r>
              <a:rPr lang="en-IN" sz="2200" dirty="0" smtClean="0"/>
              <a:t>Display posters / distribute pamphlets in villages, and important government offices </a:t>
            </a:r>
            <a:endParaRPr lang="en-IN" sz="1900" dirty="0" smtClean="0"/>
          </a:p>
          <a:p>
            <a:pPr lvl="1">
              <a:buFont typeface="Wingdings" pitchFamily="2" charset="2"/>
              <a:buChar char="Ø"/>
            </a:pPr>
            <a:r>
              <a:rPr lang="en-IN" sz="200" dirty="0" smtClean="0"/>
              <a:t> </a:t>
            </a:r>
            <a:endParaRPr lang="en-IN" sz="3900" dirty="0" smtClean="0"/>
          </a:p>
          <a:p>
            <a:pPr lvl="1">
              <a:buFont typeface="Wingdings" pitchFamily="2" charset="2"/>
              <a:buChar char="Ø"/>
            </a:pPr>
            <a:r>
              <a:rPr lang="en-IN" sz="2200" dirty="0" smtClean="0"/>
              <a:t>Ensure availability of adequate field staff during heatwave and ensure that they visit villages for follow up action.</a:t>
            </a:r>
            <a:endParaRPr lang="en-IN" sz="1700" dirty="0" smtClean="0"/>
          </a:p>
          <a:p>
            <a:endParaRPr lang="en-IN" sz="4400" dirty="0" smtClean="0"/>
          </a:p>
          <a:p>
            <a:pPr lvl="1"/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Activities – by Line Departments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TRANSPORT DEPARTMENT </a:t>
            </a:r>
            <a:r>
              <a:rPr lang="en-IN" sz="2400" b="1" dirty="0" smtClean="0"/>
              <a:t>(RTC, Metro Rail, Railways)</a:t>
            </a:r>
            <a:endParaRPr lang="en-US" sz="2400" dirty="0"/>
          </a:p>
          <a:p>
            <a:pPr lvl="0"/>
            <a:r>
              <a:rPr lang="en-IN" sz="2400" dirty="0" smtClean="0"/>
              <a:t>Display </a:t>
            </a:r>
            <a:r>
              <a:rPr lang="en-IN" sz="2400" dirty="0"/>
              <a:t>posters &amp; distribute pamphlets on prevention of heat related </a:t>
            </a:r>
            <a:r>
              <a:rPr lang="en-IN" sz="2400" dirty="0" smtClean="0"/>
              <a:t>illness (Do’s and Don’ts)</a:t>
            </a:r>
            <a:endParaRPr lang="en-US" sz="2400" dirty="0"/>
          </a:p>
          <a:p>
            <a:r>
              <a:rPr lang="en-IN" sz="2400" dirty="0" smtClean="0"/>
              <a:t>Ensure </a:t>
            </a:r>
            <a:r>
              <a:rPr lang="en-IN" sz="2400" dirty="0"/>
              <a:t>availability of </a:t>
            </a:r>
            <a:r>
              <a:rPr lang="en-IN" sz="2400" dirty="0" smtClean="0"/>
              <a:t>shades in Bus stops, Bus Stations; Provide cool drinking water and availability of ORS </a:t>
            </a:r>
            <a:r>
              <a:rPr lang="en-US" sz="2400" dirty="0" smtClean="0"/>
              <a:t>in identified locations.</a:t>
            </a:r>
            <a:endParaRPr lang="en-US" sz="2400" dirty="0"/>
          </a:p>
          <a:p>
            <a:r>
              <a:rPr lang="en-IN" sz="2400" dirty="0"/>
              <a:t> </a:t>
            </a:r>
            <a:r>
              <a:rPr lang="en-IN" sz="2400" dirty="0" smtClean="0"/>
              <a:t>Establish </a:t>
            </a:r>
            <a:r>
              <a:rPr lang="en-IN" sz="2400" dirty="0"/>
              <a:t>Health teams at major bus stands / Terminals and other public </a:t>
            </a:r>
            <a:r>
              <a:rPr lang="en-IN" sz="2400" dirty="0" smtClean="0"/>
              <a:t>places</a:t>
            </a:r>
          </a:p>
          <a:p>
            <a:r>
              <a:rPr lang="en-IN" sz="2400" dirty="0"/>
              <a:t>Provide emergency ice packs and heat-illness prevention materials to TSRTC staff (Drivers, Conductors) etc.  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9091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Activities – by Line Departments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79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3000" b="1" dirty="0" smtClean="0"/>
              <a:t>Education </a:t>
            </a:r>
            <a:endParaRPr lang="en-US" sz="3000" dirty="0"/>
          </a:p>
          <a:p>
            <a:pPr lvl="0"/>
            <a:r>
              <a:rPr lang="en-IN" sz="3000" dirty="0" smtClean="0"/>
              <a:t>All schools to display </a:t>
            </a:r>
            <a:r>
              <a:rPr lang="en-IN" sz="3000" dirty="0"/>
              <a:t>posters </a:t>
            </a:r>
            <a:r>
              <a:rPr lang="en-IN" sz="3000" dirty="0" smtClean="0"/>
              <a:t>on Do’s and Don’ts &amp; </a:t>
            </a:r>
            <a:r>
              <a:rPr lang="en-IN" sz="3000" dirty="0"/>
              <a:t>distribute pamphlets on prevention of heat related illness in Schools and Colleges.</a:t>
            </a:r>
            <a:endParaRPr lang="en-US" sz="3000" dirty="0"/>
          </a:p>
          <a:p>
            <a:pPr lvl="0"/>
            <a:r>
              <a:rPr lang="en-IN" sz="3000" dirty="0"/>
              <a:t>Identify shelter space, </a:t>
            </a:r>
            <a:r>
              <a:rPr lang="en-IN" sz="3000" dirty="0" smtClean="0"/>
              <a:t>drinking </a:t>
            </a:r>
            <a:r>
              <a:rPr lang="en-IN" sz="3000" dirty="0"/>
              <a:t>water, ORS facilities with signs.</a:t>
            </a:r>
            <a:endParaRPr lang="en-US" sz="3000" dirty="0"/>
          </a:p>
          <a:p>
            <a:pPr lvl="0"/>
            <a:r>
              <a:rPr lang="en-IN" sz="3000" dirty="0"/>
              <a:t>Ensure that Schools do not function during peak hours (12-4 pm) when Heatwave is declared.</a:t>
            </a:r>
            <a:endParaRPr lang="en-US" sz="3000" dirty="0"/>
          </a:p>
          <a:p>
            <a:pPr lvl="0"/>
            <a:r>
              <a:rPr lang="en-IN" sz="3000" dirty="0"/>
              <a:t>No open air classes to be conducted</a:t>
            </a:r>
            <a:r>
              <a:rPr lang="en-IN" sz="3000" dirty="0" smtClean="0"/>
              <a:t>.</a:t>
            </a:r>
          </a:p>
          <a:p>
            <a:pPr marL="0" lvl="0" indent="0">
              <a:buNone/>
            </a:pPr>
            <a:r>
              <a:rPr lang="en-IN" b="1" dirty="0" smtClean="0"/>
              <a:t>Forest and Environment: </a:t>
            </a:r>
            <a:r>
              <a:rPr lang="en-IN" sz="2800" i="1" dirty="0" smtClean="0"/>
              <a:t>Actions to reduce incidences of forest fire and ensure water availability in forests </a:t>
            </a:r>
            <a:r>
              <a:rPr lang="en-IN" sz="2800" i="1" smtClean="0"/>
              <a:t>for wild animals</a:t>
            </a:r>
            <a:endParaRPr lang="en-US" sz="2800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 smtClean="0">
                <a:solidFill>
                  <a:srgbClr val="FF0000"/>
                </a:solidFill>
              </a:rPr>
              <a:t>Heatwave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N" i="1" dirty="0" smtClean="0"/>
          </a:p>
          <a:p>
            <a:pPr algn="ctr">
              <a:buNone/>
            </a:pPr>
            <a:r>
              <a:rPr lang="en-IN" b="1" i="1" dirty="0" smtClean="0">
                <a:solidFill>
                  <a:srgbClr val="00B050"/>
                </a:solidFill>
              </a:rPr>
              <a:t>“Spells of abnormally high temperatures that occur during April to June are referred to as heat waves”</a:t>
            </a:r>
          </a:p>
          <a:p>
            <a:pPr algn="ctr">
              <a:buNone/>
            </a:pPr>
            <a:endParaRPr lang="en-IN" i="1" dirty="0" smtClean="0"/>
          </a:p>
          <a:p>
            <a:pPr lvl="2"/>
            <a:r>
              <a:rPr lang="en-IN" dirty="0" smtClean="0"/>
              <a:t>45° C – </a:t>
            </a:r>
            <a:r>
              <a:rPr lang="en-IN" dirty="0" err="1" smtClean="0"/>
              <a:t>Heatwave</a:t>
            </a:r>
            <a:endParaRPr lang="en-IN" dirty="0" smtClean="0"/>
          </a:p>
          <a:p>
            <a:pPr lvl="2"/>
            <a:r>
              <a:rPr lang="en-IN" dirty="0" smtClean="0"/>
              <a:t>47° C – Severe </a:t>
            </a:r>
            <a:r>
              <a:rPr lang="en-IN" dirty="0" err="1" smtClean="0"/>
              <a:t>Heatwave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39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Information Technology (IT)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33927"/>
            <a:ext cx="5181600" cy="5224073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Dynamic Online/web portal for Heatwave action </a:t>
            </a:r>
            <a:r>
              <a:rPr lang="en-IN" dirty="0"/>
              <a:t>plan </a:t>
            </a:r>
            <a:r>
              <a:rPr lang="en-IN" dirty="0">
                <a:hlinkClick r:id="rId2"/>
              </a:rPr>
              <a:t>http://</a:t>
            </a:r>
            <a:r>
              <a:rPr lang="en-IN" dirty="0" smtClean="0">
                <a:hlinkClick r:id="rId2"/>
              </a:rPr>
              <a:t>dm.telangana.gov.in/Heatmap/Measures%20from%20Heatwave.jsp</a:t>
            </a:r>
            <a:r>
              <a:rPr lang="en-IN" dirty="0" smtClean="0"/>
              <a:t> </a:t>
            </a:r>
          </a:p>
          <a:p>
            <a:r>
              <a:rPr lang="en-IN" dirty="0" smtClean="0"/>
              <a:t>Data from 885 AWS sensors from TSDSP. </a:t>
            </a:r>
            <a:r>
              <a:rPr lang="en-IN" dirty="0" smtClean="0">
                <a:hlinkClick r:id="rId3"/>
              </a:rPr>
              <a:t>Tsdps.plg@gmail.com</a:t>
            </a:r>
            <a:r>
              <a:rPr lang="en-IN" dirty="0" smtClean="0"/>
              <a:t> </a:t>
            </a:r>
          </a:p>
          <a:p>
            <a:r>
              <a:rPr lang="en-IN" dirty="0" smtClean="0"/>
              <a:t>Activities displays on dashboard /interface/ online monitoring tool</a:t>
            </a:r>
          </a:p>
          <a:p>
            <a:r>
              <a:rPr lang="en-IN" dirty="0" smtClean="0"/>
              <a:t>Mapping the Hospitals, Schools, Public offices</a:t>
            </a:r>
          </a:p>
          <a:p>
            <a:r>
              <a:rPr lang="en-IN" dirty="0" smtClean="0"/>
              <a:t>Activate Heatwave App</a:t>
            </a:r>
          </a:p>
          <a:p>
            <a:r>
              <a:rPr lang="en-IN" dirty="0" smtClean="0"/>
              <a:t>TSDPS to provide daily weather data to Rev (DM</a:t>
            </a:r>
            <a:endParaRPr lang="en-IN" dirty="0"/>
          </a:p>
        </p:txBody>
      </p:sp>
      <p:pic>
        <p:nvPicPr>
          <p:cNvPr id="5" name="Content Placeholder 4" descr="Network - Information Technology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486400" y="1858961"/>
            <a:ext cx="3136976" cy="42672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088"/>
            <a:ext cx="8229600" cy="660112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Specific Action by Stakeholders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191000" cy="5287964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District specific alerts by IMD. </a:t>
            </a:r>
          </a:p>
          <a:p>
            <a:r>
              <a:rPr lang="en-IN" dirty="0" smtClean="0"/>
              <a:t>Fixation </a:t>
            </a:r>
            <a:r>
              <a:rPr lang="en-IN" dirty="0"/>
              <a:t>of thresholds in coordination with IMD, TSDSP &amp; IT Department</a:t>
            </a:r>
            <a:endParaRPr lang="en-IN" dirty="0" smtClean="0"/>
          </a:p>
          <a:p>
            <a:r>
              <a:rPr lang="en-IN" dirty="0" smtClean="0"/>
              <a:t>Creation of WhatsUp group – TS Disaster Management Group (for </a:t>
            </a:r>
            <a:r>
              <a:rPr lang="en-IN" dirty="0"/>
              <a:t>e</a:t>
            </a:r>
            <a:r>
              <a:rPr lang="en-IN" dirty="0" smtClean="0"/>
              <a:t>arly dissemination and real time monitoring)</a:t>
            </a:r>
          </a:p>
          <a:p>
            <a:r>
              <a:rPr lang="en-IN" dirty="0" smtClean="0"/>
              <a:t>Hyderabad City – GHMC to prepare City specific Heatwave Action Plan.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062" y="1417638"/>
            <a:ext cx="4211076" cy="493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Specific Action by Stakeholders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944563"/>
            <a:ext cx="4953000" cy="583723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791200"/>
          </a:xfrm>
        </p:spPr>
        <p:txBody>
          <a:bodyPr>
            <a:normAutofit fontScale="85000" lnSpcReduction="10000"/>
          </a:bodyPr>
          <a:lstStyle/>
          <a:p>
            <a:r>
              <a:rPr lang="en-IN" sz="3100" dirty="0" smtClean="0"/>
              <a:t>Providing funds to I&amp;PR Department for IEC materials like Posters, Pamphlets, TV scrolls and Video Clippings.</a:t>
            </a:r>
          </a:p>
          <a:p>
            <a:r>
              <a:rPr lang="en-IN" sz="3100" dirty="0" smtClean="0"/>
              <a:t>Engaging CSOs, NGOs in dissemination of information and Emergency follow-up</a:t>
            </a:r>
          </a:p>
          <a:p>
            <a:r>
              <a:rPr lang="en-IN" sz="3100" dirty="0" smtClean="0"/>
              <a:t>Stakeholders workshop – Media, Officials from Districts and Inter Agency Group</a:t>
            </a:r>
          </a:p>
          <a:p>
            <a:r>
              <a:rPr lang="en-IN" sz="3100" dirty="0" smtClean="0"/>
              <a:t>Strengthen activities done in 2017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06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19200"/>
            <a:ext cx="9144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Workshop was conducted for officials of  line departments to disseminate the Heat wave action plan at MCR-HRDI.   State Organised National Level Conference on Heatwave in 2017 in collaboration with NDMA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Orientation conducted for district level officials on heatwave action plan in Warangal, Adilabad, Medak and Khammam Districts covering around 300 Officers.</a:t>
            </a:r>
          </a:p>
          <a:p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IEC materials used or publicity  - Posters, Pamphlets, flexi boards and banners and radio jingles in all ten Districts (present 31) and Print media.</a:t>
            </a:r>
          </a:p>
          <a:p>
            <a:pPr>
              <a:buFont typeface="Wingdings" pitchFamily="2" charset="2"/>
              <a:buChar char="Ø"/>
            </a:pPr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Three member committee formed to ascertain heatwave deaths. </a:t>
            </a:r>
            <a:r>
              <a:rPr lang="en-IN" b="1" dirty="0" smtClean="0">
                <a:solidFill>
                  <a:srgbClr val="FF0000"/>
                </a:solidFill>
              </a:rPr>
              <a:t> </a:t>
            </a:r>
            <a:r>
              <a:rPr lang="en-IN" dirty="0" err="1"/>
              <a:t>Apathbandhu</a:t>
            </a:r>
            <a:r>
              <a:rPr lang="en-IN" dirty="0"/>
              <a:t> Scheme in place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The Education Dept revised the </a:t>
            </a:r>
            <a:r>
              <a:rPr lang="en-IN" dirty="0" smtClean="0"/>
              <a:t>school timings in-view </a:t>
            </a:r>
            <a:r>
              <a:rPr lang="en-IN" dirty="0"/>
              <a:t>of heat wave alert.</a:t>
            </a:r>
          </a:p>
          <a:p>
            <a:pPr>
              <a:buFont typeface="Wingdings" pitchFamily="2" charset="2"/>
              <a:buChar char="Ø"/>
            </a:pPr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dirty="0"/>
              <a:t>The </a:t>
            </a:r>
            <a:r>
              <a:rPr lang="en-IN" dirty="0" smtClean="0"/>
              <a:t>IT </a:t>
            </a:r>
            <a:r>
              <a:rPr lang="en-IN" dirty="0"/>
              <a:t>department prepared ‘’The Telangana State Disaster Management Control Portal </a:t>
            </a:r>
            <a:r>
              <a:rPr lang="en-IN" dirty="0" smtClean="0"/>
              <a:t>‘’</a:t>
            </a:r>
          </a:p>
          <a:p>
            <a:pPr>
              <a:buFont typeface="Wingdings" pitchFamily="2" charset="2"/>
              <a:buChar char="Ø"/>
            </a:pPr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dirty="0" err="1"/>
              <a:t>Chalivendrams</a:t>
            </a:r>
            <a:r>
              <a:rPr lang="en-IN" dirty="0"/>
              <a:t> </a:t>
            </a:r>
            <a:r>
              <a:rPr lang="en-IN" dirty="0" smtClean="0"/>
              <a:t>were organised by </a:t>
            </a:r>
            <a:r>
              <a:rPr lang="en-IN" dirty="0"/>
              <a:t>the State with support from CSOs, NGOs and Private companies. </a:t>
            </a:r>
          </a:p>
          <a:p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i="1" dirty="0"/>
              <a:t>Veterinary Dept field staff has </a:t>
            </a:r>
            <a:r>
              <a:rPr lang="en-IN" i="1" dirty="0" smtClean="0"/>
              <a:t>activated.</a:t>
            </a:r>
            <a:endParaRPr lang="en-IN" i="1" dirty="0"/>
          </a:p>
          <a:p>
            <a:endParaRPr lang="en-IN" dirty="0"/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endParaRPr lang="en-IN" dirty="0"/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endParaRPr lang="en-IN" dirty="0"/>
          </a:p>
          <a:p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76200" y="1524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dirty="0" smtClean="0">
                <a:solidFill>
                  <a:srgbClr val="C00000"/>
                </a:solidFill>
              </a:rPr>
              <a:t>Measures taken by the State in 2017</a:t>
            </a:r>
            <a:endParaRPr lang="en-I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9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Outcome of implementation of heatwave action plan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“</a:t>
            </a:r>
            <a:r>
              <a:rPr lang="en-IN" b="1" dirty="0" smtClean="0">
                <a:solidFill>
                  <a:srgbClr val="00B050"/>
                </a:solidFill>
              </a:rPr>
              <a:t>Ensure </a:t>
            </a:r>
            <a:r>
              <a:rPr lang="en-IN" b="1" dirty="0">
                <a:solidFill>
                  <a:srgbClr val="00B050"/>
                </a:solidFill>
              </a:rPr>
              <a:t>zero deaths and reduce health casualties that may arise from </a:t>
            </a:r>
            <a:r>
              <a:rPr lang="en-IN" b="1" dirty="0" smtClean="0">
                <a:solidFill>
                  <a:srgbClr val="00B050"/>
                </a:solidFill>
              </a:rPr>
              <a:t>prevailing Heatwave conditions”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Suggestions for effective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C000"/>
                </a:solidFill>
              </a:rPr>
              <a:t>Thank you</a:t>
            </a:r>
            <a:endParaRPr lang="en-US" sz="6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 smtClean="0">
                <a:solidFill>
                  <a:srgbClr val="FF0000"/>
                </a:solidFill>
              </a:rPr>
              <a:t>Heatwaves</a:t>
            </a:r>
            <a:r>
              <a:rPr lang="en-IN" b="1" dirty="0" smtClean="0">
                <a:solidFill>
                  <a:srgbClr val="FF0000"/>
                </a:solidFill>
              </a:rPr>
              <a:t> in Telangana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1986-1993 – Moderate (7-13 days) </a:t>
            </a:r>
          </a:p>
          <a:p>
            <a:r>
              <a:rPr lang="en-IN" dirty="0" smtClean="0"/>
              <a:t>From 1994 – Severe (19 days) </a:t>
            </a:r>
          </a:p>
          <a:p>
            <a:r>
              <a:rPr lang="en-IN" dirty="0" smtClean="0"/>
              <a:t>From 2003 – Very Severe (25 days)</a:t>
            </a:r>
          </a:p>
          <a:p>
            <a:r>
              <a:rPr lang="en-IN" dirty="0" smtClean="0"/>
              <a:t>From 2012 – Extreme (40 days)</a:t>
            </a:r>
          </a:p>
          <a:p>
            <a:r>
              <a:rPr lang="en-IN" dirty="0"/>
              <a:t> In 2015, temperatures rise considerably, some times touching 47º C in the month of May</a:t>
            </a:r>
            <a:endParaRPr lang="en-IN" dirty="0" smtClean="0"/>
          </a:p>
          <a:p>
            <a:r>
              <a:rPr lang="en-IN" dirty="0" smtClean="0"/>
              <a:t>No of days in 2017 – Very Severe (23 days-IMD data).</a:t>
            </a:r>
          </a:p>
          <a:p>
            <a:endParaRPr lang="en-IN" dirty="0"/>
          </a:p>
        </p:txBody>
      </p:sp>
      <p:pic>
        <p:nvPicPr>
          <p:cNvPr id="7" name="Content Placeholder 6" descr="40bb205061207fbfb25c472b18ce22a2_wallpaper-heat-related-free-clipart-heat-wave_1437-1600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905000"/>
            <a:ext cx="3657600" cy="44967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4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N" altLang="en-US" sz="2800" smtClean="0"/>
              <a:t>EVER RECORDED MAXIMUM TEMPERETURES IN TELANGANA</a:t>
            </a:r>
            <a:r>
              <a:rPr lang="en-US" altLang="en-US" sz="2800" smtClean="0"/>
              <a:t/>
            </a:r>
            <a:br>
              <a:rPr lang="en-US" altLang="en-US" sz="2800" smtClean="0"/>
            </a:br>
            <a:endParaRPr lang="en-US" altLang="en-US" sz="2800" smtClean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486775" cy="51530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066800"/>
          <a:ext cx="8458200" cy="4876800"/>
        </p:xfrm>
        <a:graphic>
          <a:graphicData uri="http://schemas.openxmlformats.org/drawingml/2006/table">
            <a:tbl>
              <a:tblPr/>
              <a:tblGrid>
                <a:gridCol w="1066800"/>
                <a:gridCol w="2362200"/>
                <a:gridCol w="2362200"/>
                <a:gridCol w="2667000"/>
              </a:tblGrid>
              <a:tr h="3619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EVER RECORDED EXTREME MAXIMUM TEMPERATURE VALUES IN TELANGANA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S.NO.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STATION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TEMPERATURE (</a:t>
                      </a: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˚</a:t>
                      </a: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DATE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ADILABAD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46.8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05-06-1995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BHADRACHALAM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48.6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09-05-1973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HANNAMKONDA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47.8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03-06-2003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HYDERABAD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45.5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02-06-1966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KHAMMAM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47.6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22-05-2015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619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MAHABUBNAGAR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45.3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30-04-1973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21-05-2015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MEDAK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46.3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18-05-2006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NALGONDA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46.8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22-05-2015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NIZAMABAD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47.3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22-05-2005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RAMAGUNDAM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47.3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24-05-1984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87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-304800"/>
          <a:ext cx="9144000" cy="648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29200" y="533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Heat wave fatalities over the years </a:t>
            </a:r>
            <a:r>
              <a:rPr lang="en-US" sz="2400" b="1" dirty="0" smtClean="0">
                <a:solidFill>
                  <a:schemeClr val="bg1"/>
                </a:solidFill>
              </a:rPr>
              <a:t>2015-2017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4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N" altLang="en-US" sz="2800" smtClean="0"/>
              <a:t>HISTORICAL DATA ON HEAT WAVES IN </a:t>
            </a:r>
            <a:r>
              <a:rPr lang="en-IN" altLang="en-US" sz="2400" smtClean="0"/>
              <a:t>TELANGANA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28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838200"/>
          <a:ext cx="7924801" cy="539432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06101"/>
                <a:gridCol w="1329056"/>
                <a:gridCol w="1249257"/>
                <a:gridCol w="1298787"/>
                <a:gridCol w="1320800"/>
                <a:gridCol w="1320800"/>
              </a:tblGrid>
              <a:tr h="457229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effectLst/>
                          <a:latin typeface="+mn-lt"/>
                        </a:rPr>
                        <a:t>No</a:t>
                      </a:r>
                      <a:r>
                        <a:rPr lang="en-IN" sz="2400" b="1" dirty="0">
                          <a:effectLst/>
                          <a:latin typeface="+mn-lt"/>
                        </a:rPr>
                        <a:t>. of Heat wave days in a </a:t>
                      </a:r>
                      <a:r>
                        <a:rPr lang="en-IN" sz="2400" b="1" dirty="0" smtClean="0">
                          <a:effectLst/>
                          <a:latin typeface="+mn-lt"/>
                        </a:rPr>
                        <a:t>month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 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Year wise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22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Year 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April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May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June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Total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Deaths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921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/>
                        </a:rPr>
                        <a:t>2017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+mn-lt"/>
                          <a:ea typeface="Times New Roman"/>
                        </a:rPr>
                        <a:t>17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+mn-lt"/>
                          <a:ea typeface="Times New Roman"/>
                        </a:rPr>
                        <a:t>NIL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/>
                        </a:rPr>
                        <a:t>23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/>
                        </a:rPr>
                        <a:t>108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6377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/>
                        </a:rPr>
                        <a:t>2016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/>
                        </a:rPr>
                        <a:t>10 (+2 in March)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/>
                        </a:rPr>
                        <a:t>14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/>
                        </a:rPr>
                        <a:t>27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Times New Roman"/>
                        </a:rPr>
                        <a:t>324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288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2015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NIL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13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_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13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541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22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2014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NIL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4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15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19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31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22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2013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NIL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13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NIL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13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516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22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2012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NIL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15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8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23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144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22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2011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NIL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4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2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6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0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22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2010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21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16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9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46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11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22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2009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5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17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11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33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7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22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2008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NIL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1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NIL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+mn-lt"/>
                        </a:rPr>
                        <a:t>1</a:t>
                      </a:r>
                      <a:endParaRPr lang="en-US" sz="2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+mn-lt"/>
                        </a:rPr>
                        <a:t>17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4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Fatalities reported from districts - 2017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1492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28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Hazard Risk Vulnerability Assessment (HRVA)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80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Telangana State </a:t>
            </a:r>
            <a:r>
              <a:rPr lang="en-IN" b="1" dirty="0" err="1" smtClean="0">
                <a:solidFill>
                  <a:srgbClr val="FF0000"/>
                </a:solidFill>
              </a:rPr>
              <a:t>Heatwave</a:t>
            </a:r>
            <a:r>
              <a:rPr lang="en-IN" b="1" dirty="0" smtClean="0">
                <a:solidFill>
                  <a:srgbClr val="FF0000"/>
                </a:solidFill>
              </a:rPr>
              <a:t> Action Plan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Identify vulnerable populations and the health risks specific to each group – EWS, women, children and elderly</a:t>
            </a:r>
          </a:p>
          <a:p>
            <a:r>
              <a:rPr lang="en-IN" dirty="0" smtClean="0"/>
              <a:t>Developing effective strategies, for agency coordination, and response planning to shape a Heat wave Action Plan that addresses heat-health risks;</a:t>
            </a:r>
          </a:p>
          <a:p>
            <a:r>
              <a:rPr lang="en-IN" dirty="0" smtClean="0"/>
              <a:t>Implementing the Heat Action Plan and activating heat alerts; and</a:t>
            </a:r>
          </a:p>
          <a:p>
            <a:r>
              <a:rPr lang="en-IN" dirty="0" smtClean="0"/>
              <a:t>Evaluating and updating the Heat Action Plan regularly.</a:t>
            </a:r>
          </a:p>
          <a:p>
            <a:endParaRPr lang="en-IN" dirty="0"/>
          </a:p>
        </p:txBody>
      </p:sp>
      <p:pic>
        <p:nvPicPr>
          <p:cNvPr id="5" name="Content Placeholder 4" descr="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43600" y="1622946"/>
            <a:ext cx="2743200" cy="50826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1355</Words>
  <Application>Microsoft Office PowerPoint</Application>
  <PresentationFormat>On-screen Show (4:3)</PresentationFormat>
  <Paragraphs>283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Office Theme</vt:lpstr>
      <vt:lpstr>Understanding Heatwave Action Plan </vt:lpstr>
      <vt:lpstr>Heatwave</vt:lpstr>
      <vt:lpstr>Heatwaves in Telangana</vt:lpstr>
      <vt:lpstr>EVER RECORDED MAXIMUM TEMPERETURES IN TELANGANA </vt:lpstr>
      <vt:lpstr>PowerPoint Presentation</vt:lpstr>
      <vt:lpstr>HISTORICAL DATA ON HEAT WAVES IN TELANGANA </vt:lpstr>
      <vt:lpstr>Fatalities reported from districts - 2017</vt:lpstr>
      <vt:lpstr>Hazard Risk Vulnerability Assessment (HRVA)</vt:lpstr>
      <vt:lpstr>Telangana State Heatwave Action Plan</vt:lpstr>
      <vt:lpstr>Implementation</vt:lpstr>
      <vt:lpstr>Nodal Officers</vt:lpstr>
      <vt:lpstr>Specific community preparedness</vt:lpstr>
      <vt:lpstr>IMD - Monitor Temperature and Forecasts</vt:lpstr>
      <vt:lpstr>Seasonal Temperature Forecast  for Summer 2018-IMD</vt:lpstr>
      <vt:lpstr>IEC (Information, Education &amp; Communication)</vt:lpstr>
      <vt:lpstr>Medical Preparedness</vt:lpstr>
      <vt:lpstr>Activities – by Line Departments</vt:lpstr>
      <vt:lpstr>Activities – by Line Departments</vt:lpstr>
      <vt:lpstr>Activities – by Line Departments</vt:lpstr>
      <vt:lpstr>Information Technology (IT)</vt:lpstr>
      <vt:lpstr>Specific Action by Stakeholders</vt:lpstr>
      <vt:lpstr>Specific Action by Stakeholders</vt:lpstr>
      <vt:lpstr>PowerPoint Presentation</vt:lpstr>
      <vt:lpstr>PowerPoint Presentation</vt:lpstr>
      <vt:lpstr>Suggestions for effective implementation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on Heatwave Risk Reduction</dc:title>
  <dc:creator>hp</dc:creator>
  <cp:lastModifiedBy>Mahendra Rajaram</cp:lastModifiedBy>
  <cp:revision>159</cp:revision>
  <dcterms:created xsi:type="dcterms:W3CDTF">2006-08-16T00:00:00Z</dcterms:created>
  <dcterms:modified xsi:type="dcterms:W3CDTF">2018-03-24T01:45:35Z</dcterms:modified>
</cp:coreProperties>
</file>